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7"/>
  </p:notesMasterIdLst>
  <p:sldIdLst>
    <p:sldId id="256" r:id="rId2"/>
    <p:sldId id="257" r:id="rId3"/>
    <p:sldId id="279" r:id="rId4"/>
    <p:sldId id="264" r:id="rId5"/>
    <p:sldId id="258" r:id="rId6"/>
    <p:sldId id="277" r:id="rId7"/>
    <p:sldId id="272" r:id="rId8"/>
    <p:sldId id="259" r:id="rId9"/>
    <p:sldId id="281" r:id="rId10"/>
    <p:sldId id="283" r:id="rId11"/>
    <p:sldId id="285" r:id="rId12"/>
    <p:sldId id="262" r:id="rId13"/>
    <p:sldId id="287" r:id="rId14"/>
    <p:sldId id="266" r:id="rId15"/>
    <p:sldId id="267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76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9" autoAdjust="0"/>
    <p:restoredTop sz="82134" autoAdjust="0"/>
  </p:normalViewPr>
  <p:slideViewPr>
    <p:cSldViewPr>
      <p:cViewPr>
        <p:scale>
          <a:sx n="100" d="100"/>
          <a:sy n="100" d="100"/>
        </p:scale>
        <p:origin x="-194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ORLS-WSFP001\Planning$\Market%20Research%20Restricted%20Access\2013_Rail_Seat_Study\Dwell_Time\de\de2013040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ORLS-WSFP001\Planning$\Market%20Research%20Restricted%20Access\2013_Rail_Seat_Study\2013_TRB_Rail_Car_Study\Presentation\Seating%20standing%20preference%20char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ORLS-WSFP001\Planning$\Market%20Research%20Restricted%20Access\2013_Rail_Seat_Study\Online_Data\tables_charts\Online_tables_Charts_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[1]Sheet2!$I$47</c:f>
              <c:strCache>
                <c:ptCount val="1"/>
                <c:pt idx="0">
                  <c:v>Bottom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errBars>
            <c:errBarType val="minus"/>
            <c:errValType val="cust"/>
            <c:noEndCap val="0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Ref>
                <c:f>[1]Sheet2!$J$50:$L$50</c:f>
                <c:numCache>
                  <c:formatCode>General</c:formatCode>
                  <c:ptCount val="3"/>
                  <c:pt idx="0">
                    <c:v>4.6500000000000004</c:v>
                  </c:pt>
                  <c:pt idx="1">
                    <c:v>4.3000000000000007</c:v>
                  </c:pt>
                  <c:pt idx="2">
                    <c:v>5.4</c:v>
                  </c:pt>
                </c:numCache>
              </c:numRef>
            </c:minus>
          </c:errBars>
          <c:cat>
            <c:strRef>
              <c:f>[1]Sheet2!$J$46:$L$46</c:f>
              <c:strCache>
                <c:ptCount val="3"/>
                <c:pt idx="0">
                  <c:v>2000s</c:v>
                </c:pt>
                <c:pt idx="1">
                  <c:v>3000s</c:v>
                </c:pt>
                <c:pt idx="2">
                  <c:v>5000s</c:v>
                </c:pt>
              </c:strCache>
            </c:strRef>
          </c:cat>
          <c:val>
            <c:numRef>
              <c:f>[1]Sheet2!$J$47:$L$47</c:f>
              <c:numCache>
                <c:formatCode>General</c:formatCode>
                <c:ptCount val="3"/>
                <c:pt idx="0">
                  <c:v>12.65</c:v>
                </c:pt>
                <c:pt idx="1">
                  <c:v>12.9</c:v>
                </c:pt>
                <c:pt idx="2">
                  <c:v>13.5</c:v>
                </c:pt>
              </c:numCache>
            </c:numRef>
          </c:val>
        </c:ser>
        <c:ser>
          <c:idx val="1"/>
          <c:order val="1"/>
          <c:tx>
            <c:strRef>
              <c:f>[1]Sheet2!$I$48</c:f>
              <c:strCache>
                <c:ptCount val="1"/>
                <c:pt idx="0">
                  <c:v>2Q Box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[1]Sheet2!$J$46:$L$46</c:f>
              <c:strCache>
                <c:ptCount val="3"/>
                <c:pt idx="0">
                  <c:v>2000s</c:v>
                </c:pt>
                <c:pt idx="1">
                  <c:v>3000s</c:v>
                </c:pt>
                <c:pt idx="2">
                  <c:v>5000s</c:v>
                </c:pt>
              </c:strCache>
            </c:strRef>
          </c:cat>
          <c:val>
            <c:numRef>
              <c:f>[1]Sheet2!$J$48:$L$48</c:f>
              <c:numCache>
                <c:formatCode>General</c:formatCode>
                <c:ptCount val="3"/>
                <c:pt idx="0">
                  <c:v>3.0999999999999996</c:v>
                </c:pt>
                <c:pt idx="1">
                  <c:v>2</c:v>
                </c:pt>
                <c:pt idx="2">
                  <c:v>3.0500000000000007</c:v>
                </c:pt>
              </c:numCache>
            </c:numRef>
          </c:val>
        </c:ser>
        <c:ser>
          <c:idx val="2"/>
          <c:order val="2"/>
          <c:tx>
            <c:strRef>
              <c:f>[1]Sheet2!$I$49</c:f>
              <c:strCache>
                <c:ptCount val="1"/>
                <c:pt idx="0">
                  <c:v>3Q Box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ysClr val="windowText" lastClr="000000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[1]Sheet2!$J$51:$L$51</c:f>
                <c:numCache>
                  <c:formatCode>General</c:formatCode>
                  <c:ptCount val="3"/>
                  <c:pt idx="0">
                    <c:v>7.9749999999999979</c:v>
                  </c:pt>
                  <c:pt idx="1">
                    <c:v>7.1000000000000014</c:v>
                  </c:pt>
                  <c:pt idx="2">
                    <c:v>10.75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[1]Sheet2!$J$46:$L$46</c:f>
              <c:strCache>
                <c:ptCount val="3"/>
                <c:pt idx="0">
                  <c:v>2000s</c:v>
                </c:pt>
                <c:pt idx="1">
                  <c:v>3000s</c:v>
                </c:pt>
                <c:pt idx="2">
                  <c:v>5000s</c:v>
                </c:pt>
              </c:strCache>
            </c:strRef>
          </c:cat>
          <c:val>
            <c:numRef>
              <c:f>[1]Sheet2!$J$49:$L$49</c:f>
              <c:numCache>
                <c:formatCode>General</c:formatCode>
                <c:ptCount val="3"/>
                <c:pt idx="0">
                  <c:v>3.7750000000000021</c:v>
                </c:pt>
                <c:pt idx="1">
                  <c:v>3.4999999999999982</c:v>
                </c:pt>
                <c:pt idx="2">
                  <c:v>3.3000000000000007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363840"/>
        <c:axId val="7968384"/>
      </c:barChart>
      <c:lineChart>
        <c:grouping val="standard"/>
        <c:varyColors val="0"/>
        <c:ser>
          <c:idx val="3"/>
          <c:order val="3"/>
          <c:tx>
            <c:v>Mean</c:v>
          </c:tx>
          <c:spPr>
            <a:ln>
              <a:noFill/>
            </a:ln>
          </c:spPr>
          <c:marker>
            <c:symbol val="square"/>
            <c:size val="7"/>
            <c:spPr>
              <a:solidFill>
                <a:schemeClr val="tx1"/>
              </a:solidFill>
            </c:spPr>
          </c:marker>
          <c:dLbls>
            <c:dLbl>
              <c:idx val="0"/>
              <c:layout>
                <c:manualLayout>
                  <c:x val="-4.2611447762578067E-2"/>
                  <c:y val="-4.11407139047661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7429676129193534E-2"/>
                  <c:y val="-3.740064900433287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2611447762578067E-2"/>
                  <c:y val="4.48807788051994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[1]Sheet2!$J$38:$L$38</c:f>
              <c:numCache>
                <c:formatCode>0.0</c:formatCode>
                <c:ptCount val="3"/>
                <c:pt idx="0">
                  <c:v>16.351101694915254</c:v>
                </c:pt>
                <c:pt idx="1">
                  <c:v>15.676115702479347</c:v>
                </c:pt>
                <c:pt idx="2">
                  <c:v>17.084782608695647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363840"/>
        <c:axId val="7968384"/>
      </c:lineChart>
      <c:catAx>
        <c:axId val="353638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Train Car Type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7968384"/>
        <c:crosses val="autoZero"/>
        <c:auto val="1"/>
        <c:lblAlgn val="ctr"/>
        <c:lblOffset val="100"/>
        <c:noMultiLvlLbl val="0"/>
      </c:catAx>
      <c:valAx>
        <c:axId val="796838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Dwell Time(Seconds)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53638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400"/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Stabilizing Element Preference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Straps</c:v>
                </c:pt>
                <c:pt idx="1">
                  <c:v>Back of Seat</c:v>
                </c:pt>
                <c:pt idx="2">
                  <c:v>No Preference</c:v>
                </c:pt>
                <c:pt idx="3">
                  <c:v>Lean</c:v>
                </c:pt>
                <c:pt idx="4">
                  <c:v>Pole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0.03</c:v>
                </c:pt>
                <c:pt idx="1">
                  <c:v>0.03</c:v>
                </c:pt>
                <c:pt idx="2">
                  <c:v>0.09</c:v>
                </c:pt>
                <c:pt idx="3">
                  <c:v>0.31</c:v>
                </c:pt>
                <c:pt idx="4">
                  <c:v>0.54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5622656"/>
        <c:axId val="34082176"/>
      </c:barChart>
      <c:catAx>
        <c:axId val="9562265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34082176"/>
        <c:crosses val="autoZero"/>
        <c:auto val="1"/>
        <c:lblAlgn val="ctr"/>
        <c:lblOffset val="100"/>
        <c:noMultiLvlLbl val="0"/>
      </c:catAx>
      <c:valAx>
        <c:axId val="3408217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95622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Seating/Standing</a:t>
            </a:r>
            <a:r>
              <a:rPr lang="en-US" sz="1400" baseline="0"/>
              <a:t> Preference</a:t>
            </a:r>
            <a:endParaRPr lang="en-US" sz="140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2.6474127557160047E-2"/>
          <c:y val="0.14814814814814814"/>
          <c:w val="0.92232373480390761"/>
          <c:h val="0.8009259259259259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Prefer to Sit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Sheet1!$B$1</c:f>
              <c:numCache>
                <c:formatCode>0%</c:formatCode>
                <c:ptCount val="1"/>
                <c:pt idx="0">
                  <c:v>0.84</c:v>
                </c:pt>
              </c:numCache>
            </c:numRef>
          </c:val>
        </c:ser>
        <c:ser>
          <c:idx val="1"/>
          <c:order val="1"/>
          <c:tx>
            <c:strRef>
              <c:f>Sheet1!$A$2</c:f>
              <c:strCache>
                <c:ptCount val="1"/>
                <c:pt idx="0">
                  <c:v>Don’t have a preference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Sheet1!$B$2</c:f>
              <c:numCache>
                <c:formatCode>0%</c:formatCode>
                <c:ptCount val="1"/>
                <c:pt idx="0">
                  <c:v>0.11</c:v>
                </c:pt>
              </c:numCache>
            </c:numRef>
          </c:val>
        </c:ser>
        <c:ser>
          <c:idx val="2"/>
          <c:order val="2"/>
          <c:tx>
            <c:strRef>
              <c:f>Sheet1!$A$3</c:f>
              <c:strCache>
                <c:ptCount val="1"/>
                <c:pt idx="0">
                  <c:v>Prefer to Stand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Sheet1!$B$3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6077312"/>
        <c:axId val="34083904"/>
      </c:barChart>
      <c:catAx>
        <c:axId val="96077312"/>
        <c:scaling>
          <c:orientation val="minMax"/>
        </c:scaling>
        <c:delete val="1"/>
        <c:axPos val="l"/>
        <c:majorTickMark val="out"/>
        <c:minorTickMark val="none"/>
        <c:tickLblPos val="nextTo"/>
        <c:crossAx val="34083904"/>
        <c:crosses val="autoZero"/>
        <c:auto val="1"/>
        <c:lblAlgn val="ctr"/>
        <c:lblOffset val="100"/>
        <c:noMultiLvlLbl val="0"/>
      </c:catAx>
      <c:valAx>
        <c:axId val="34083904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960773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8.0803536852975338E-2"/>
          <c:y val="0.66609069699620871"/>
          <c:w val="0.83529602857019924"/>
          <c:h val="0.2511515748031495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Rail Car Choice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1.6134786565185751E-2"/>
          <c:y val="8.486757068662458E-2"/>
          <c:w val="0.97091361121123965"/>
          <c:h val="0.79155601816211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Preference!$B$11</c:f>
              <c:strCache>
                <c:ptCount val="1"/>
                <c:pt idx="0">
                  <c:v>Best Seating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Preference!$A$12:$A$14</c:f>
              <c:strCache>
                <c:ptCount val="3"/>
                <c:pt idx="0">
                  <c:v>2400/2600 Series</c:v>
                </c:pt>
                <c:pt idx="1">
                  <c:v>3200 Series</c:v>
                </c:pt>
                <c:pt idx="2">
                  <c:v>5000 Series</c:v>
                </c:pt>
              </c:strCache>
            </c:strRef>
          </c:cat>
          <c:val>
            <c:numRef>
              <c:f>Preference!$B$12:$B$14</c:f>
              <c:numCache>
                <c:formatCode>0%</c:formatCode>
                <c:ptCount val="3"/>
                <c:pt idx="0">
                  <c:v>0.30599999999999999</c:v>
                </c:pt>
                <c:pt idx="1">
                  <c:v>0.47</c:v>
                </c:pt>
                <c:pt idx="2">
                  <c:v>0.224</c:v>
                </c:pt>
              </c:numCache>
            </c:numRef>
          </c:val>
        </c:ser>
        <c:ser>
          <c:idx val="1"/>
          <c:order val="1"/>
          <c:tx>
            <c:strRef>
              <c:f>Preference!$C$11</c:f>
              <c:strCache>
                <c:ptCount val="1"/>
                <c:pt idx="0">
                  <c:v>Best Rail Car Overall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Preference!$A$12:$A$14</c:f>
              <c:strCache>
                <c:ptCount val="3"/>
                <c:pt idx="0">
                  <c:v>2400/2600 Series</c:v>
                </c:pt>
                <c:pt idx="1">
                  <c:v>3200 Series</c:v>
                </c:pt>
                <c:pt idx="2">
                  <c:v>5000 Series</c:v>
                </c:pt>
              </c:strCache>
            </c:strRef>
          </c:cat>
          <c:val>
            <c:numRef>
              <c:f>Preference!$C$12:$C$14</c:f>
              <c:numCache>
                <c:formatCode>0%</c:formatCode>
                <c:ptCount val="3"/>
                <c:pt idx="0">
                  <c:v>0.309</c:v>
                </c:pt>
                <c:pt idx="1">
                  <c:v>0.46700000000000003</c:v>
                </c:pt>
                <c:pt idx="2">
                  <c:v>0.22500000000000001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088576"/>
        <c:axId val="34085632"/>
      </c:barChart>
      <c:catAx>
        <c:axId val="96088576"/>
        <c:scaling>
          <c:orientation val="minMax"/>
        </c:scaling>
        <c:delete val="0"/>
        <c:axPos val="b"/>
        <c:majorTickMark val="none"/>
        <c:minorTickMark val="none"/>
        <c:tickLblPos val="nextTo"/>
        <c:crossAx val="34085632"/>
        <c:crosses val="autoZero"/>
        <c:auto val="1"/>
        <c:lblAlgn val="ctr"/>
        <c:lblOffset val="100"/>
        <c:noMultiLvlLbl val="0"/>
      </c:catAx>
      <c:valAx>
        <c:axId val="34085632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960885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0382548451708363"/>
          <c:y val="0.21248563429248357"/>
          <c:w val="0.5709971309206221"/>
          <c:h val="7.3122167508231903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D5BF5-DAD3-40A3-952A-BD886A4EC7D0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845ED-28FD-43FA-AA6E-B38902546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87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845ED-28FD-43FA-AA6E-B38902546F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85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845ED-28FD-43FA-AA6E-B38902546F4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202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845ED-28FD-43FA-AA6E-B38902546F4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919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845ED-28FD-43FA-AA6E-B38902546F4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391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845ED-28FD-43FA-AA6E-B38902546F4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61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845ED-28FD-43FA-AA6E-B38902546F4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963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845ED-28FD-43FA-AA6E-B38902546F4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591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845ED-28FD-43FA-AA6E-B38902546F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12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845ED-28FD-43FA-AA6E-B38902546F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61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845ED-28FD-43FA-AA6E-B38902546F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55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845ED-28FD-43FA-AA6E-B38902546F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3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845ED-28FD-43FA-AA6E-B38902546F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80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845ED-28FD-43FA-AA6E-B38902546F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16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845ED-28FD-43FA-AA6E-B38902546F4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30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845ED-28FD-43FA-AA6E-B38902546F4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419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76A3C16-434F-480C-B7D1-6378A5F81817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AF42BCE-15F9-4AD7-B1CD-09FB936D050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143" l="0" r="185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041897"/>
            <a:ext cx="3952875" cy="6667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A3C16-434F-480C-B7D1-6378A5F81817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42BCE-15F9-4AD7-B1CD-09FB936D05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A3C16-434F-480C-B7D1-6378A5F81817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AF42BCE-15F9-4AD7-B1CD-09FB936D05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A3C16-434F-480C-B7D1-6378A5F81817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42BCE-15F9-4AD7-B1CD-09FB936D050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143" l="0" r="185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041897"/>
            <a:ext cx="3952875" cy="6667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76A3C16-434F-480C-B7D1-6378A5F81817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AF42BCE-15F9-4AD7-B1CD-09FB936D050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A3C16-434F-480C-B7D1-6378A5F81817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42BCE-15F9-4AD7-B1CD-09FB936D050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A3C16-434F-480C-B7D1-6378A5F81817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42BCE-15F9-4AD7-B1CD-09FB936D050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A3C16-434F-480C-B7D1-6378A5F81817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42BCE-15F9-4AD7-B1CD-09FB936D050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A3C16-434F-480C-B7D1-6378A5F81817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42BCE-15F9-4AD7-B1CD-09FB936D05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A3C16-434F-480C-B7D1-6378A5F81817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AF42BCE-15F9-4AD7-B1CD-09FB936D050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A3C16-434F-480C-B7D1-6378A5F81817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42BCE-15F9-4AD7-B1CD-09FB936D050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D76A3C16-434F-480C-B7D1-6378A5F81817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AF42BCE-15F9-4AD7-B1CD-09FB936D050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frm=1&amp;source=images&amp;cd=&amp;cad=rja&amp;docid=Kc3-oL41sPHYqM&amp;tbnid=fzcu0-cDQWL2hM:&amp;ved=0CAUQjRw&amp;url=https://www.facebook.com/PeopleofCTA&amp;ei=zSwmUsy0I_LF4AOOmoDwAw&amp;bvm=bv.51495398,d.cWc&amp;psig=AFQjCNFsJGz_yxc3qCjipcg5g-5SiBYrOg&amp;ust=137831991773235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microsoft.com/office/2007/relationships/hdphoto" Target="../media/hdphoto4.wdp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rBQatGZk4O0xKM&amp;tbnid=wmgrFomhWyQ6-M:&amp;ved=0CAUQjRw&amp;url=http://www.yapwallpapers.com/wallpaper/dwarfs-crowded-subway.html&amp;ei=xTAmUt27Jvi44AO4_oG4Cg&amp;bvm=bv.51495398,d.cWc&amp;psig=AFQjCNGZylUWgzz9TpWK3hsnFgkoXMGHHw&amp;ust=1378320923208137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34200" y="3247465"/>
            <a:ext cx="2438400" cy="1828800"/>
          </a:xfrm>
        </p:spPr>
        <p:txBody>
          <a:bodyPr>
            <a:normAutofit/>
          </a:bodyPr>
          <a:lstStyle/>
          <a:p>
            <a:r>
              <a:rPr lang="en-US" sz="1600" b="1" dirty="0" smtClean="0"/>
              <a:t>Transport Chicago </a:t>
            </a:r>
          </a:p>
          <a:p>
            <a:r>
              <a:rPr lang="en-US" sz="1600" b="1" dirty="0" smtClean="0"/>
              <a:t>2014</a:t>
            </a:r>
            <a:endParaRPr lang="en-US" sz="1600" b="1" dirty="0"/>
          </a:p>
          <a:p>
            <a:endParaRPr lang="en-US" sz="16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5791200" cy="1828800"/>
          </a:xfrm>
        </p:spPr>
        <p:txBody>
          <a:bodyPr/>
          <a:lstStyle/>
          <a:p>
            <a:r>
              <a:rPr lang="en-US" dirty="0" smtClean="0"/>
              <a:t>Is this seat taken</a:t>
            </a:r>
            <a:r>
              <a:rPr lang="en-US" dirty="0"/>
              <a:t>?:</a:t>
            </a:r>
            <a:r>
              <a:rPr lang="en-US" sz="3500" dirty="0"/>
              <a:t/>
            </a:r>
            <a:br>
              <a:rPr lang="en-US" sz="3500" dirty="0"/>
            </a:br>
            <a:r>
              <a:rPr lang="en-US" sz="2500" dirty="0" smtClean="0"/>
              <a:t>A multi-faceted </a:t>
            </a:r>
            <a:r>
              <a:rPr lang="en-US" sz="2500" dirty="0"/>
              <a:t>study </a:t>
            </a:r>
            <a:r>
              <a:rPr lang="en-US" sz="2500" dirty="0" smtClean="0"/>
              <a:t>to Inform Chicago Transit Authority’s Future Rail Car seating design</a:t>
            </a:r>
            <a:r>
              <a:rPr lang="en-US" sz="2500" dirty="0"/>
              <a:t/>
            </a:r>
            <a:br>
              <a:rPr lang="en-US" sz="2500" dirty="0"/>
            </a:br>
            <a:endParaRPr lang="en-US" sz="25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31694" y="5410200"/>
            <a:ext cx="6553200" cy="1295400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sz="1900" kern="1200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18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6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None/>
              <a:defRPr sz="13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Maulik Vaishnav </a:t>
            </a:r>
          </a:p>
          <a:p>
            <a:r>
              <a:rPr lang="en-US" dirty="0" smtClean="0"/>
              <a:t>Chicago Transit Authority</a:t>
            </a:r>
          </a:p>
          <a:p>
            <a:r>
              <a:rPr lang="en-US" dirty="0" smtClean="0"/>
              <a:t>Resource Planner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Tara O’Malley</a:t>
            </a:r>
          </a:p>
          <a:p>
            <a:r>
              <a:rPr lang="en-US" dirty="0" smtClean="0"/>
              <a:t>Chicago Transit Authority</a:t>
            </a:r>
          </a:p>
          <a:p>
            <a:r>
              <a:rPr lang="en-US" dirty="0" smtClean="0"/>
              <a:t>Coordinator, Market Research</a:t>
            </a:r>
          </a:p>
          <a:p>
            <a:endParaRPr lang="en-US" dirty="0" smtClean="0"/>
          </a:p>
        </p:txBody>
      </p:sp>
      <p:pic>
        <p:nvPicPr>
          <p:cNvPr id="6" name="Picture 2" descr="https://fbcdn-sphotos-f-a.akamaihd.net/hphotos-ak-prn2/p480x480/1157476_662424980434325_498057119_n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191" y="2398059"/>
            <a:ext cx="2678206" cy="267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80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89" b="89416" l="1506" r="986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-152400"/>
            <a:ext cx="7575262" cy="1960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691639"/>
            <a:ext cx="3733800" cy="49932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32042" y="762000"/>
            <a:ext cx="2209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3200 SERIES</a:t>
            </a:r>
            <a:endParaRPr lang="en-US" b="1" dirty="0"/>
          </a:p>
        </p:txBody>
      </p:sp>
      <p:pic>
        <p:nvPicPr>
          <p:cNvPr id="1026" name="Picture 2" descr="http://24.media.tumblr.com/5512a594c0ea17d80aa6ea9d2c6f2c5b/tumblr_mzqzu9jyyJ1siaeteo1_r1_5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6" y="2402331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Displaying 20140605_11244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91639"/>
            <a:ext cx="3210445" cy="428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C:\Users\tomalley\AppData\Local\Microsoft\Windows\Temporary Internet Files\Content.Outlook\NSZBRA8K\photo 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1691639"/>
            <a:ext cx="3955613" cy="527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57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53" b="89568" l="646" r="989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-533400"/>
            <a:ext cx="7686625" cy="2426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19824" y="2306989"/>
            <a:ext cx="4974373" cy="37154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176" y="1624646"/>
            <a:ext cx="3711073" cy="496854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749531" y="657095"/>
            <a:ext cx="2209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5000 SERIES</a:t>
            </a:r>
            <a:endParaRPr lang="en-US" b="1" dirty="0"/>
          </a:p>
        </p:txBody>
      </p:sp>
      <p:pic>
        <p:nvPicPr>
          <p:cNvPr id="2050" name="Picture 2" descr="C:\Users\tomalley\AppData\Local\Microsoft\Windows\Temporary Internet Files\Content.Outlook\NSZBRA8K\photo 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8" r="56898" b="-3648"/>
          <a:stretch/>
        </p:blipFill>
        <p:spPr bwMode="auto">
          <a:xfrm>
            <a:off x="748810" y="1653221"/>
            <a:ext cx="151814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omalley\AppData\Local\Microsoft\Windows\Temporary Internet Files\Content.Outlook\NSZBRA8K\photo 3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8" t="803"/>
          <a:stretch/>
        </p:blipFill>
        <p:spPr bwMode="auto">
          <a:xfrm>
            <a:off x="6096000" y="1677516"/>
            <a:ext cx="2727468" cy="436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5" descr="Displaying 20140605_1130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7" descr="Displaying 20140605_11300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24646"/>
            <a:ext cx="4309540" cy="5748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635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Preferences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161781469"/>
              </p:ext>
            </p:extLst>
          </p:nvPr>
        </p:nvGraphicFramePr>
        <p:xfrm>
          <a:off x="152400" y="3886200"/>
          <a:ext cx="4572000" cy="287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0469321"/>
              </p:ext>
            </p:extLst>
          </p:nvPr>
        </p:nvGraphicFramePr>
        <p:xfrm>
          <a:off x="76200" y="1828800"/>
          <a:ext cx="4648200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799976"/>
              </p:ext>
            </p:extLst>
          </p:nvPr>
        </p:nvGraphicFramePr>
        <p:xfrm>
          <a:off x="4444492" y="2057400"/>
          <a:ext cx="4715274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4530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  <p:bldGraphic spid="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757930"/>
          </a:xfrm>
        </p:spPr>
        <p:txBody>
          <a:bodyPr>
            <a:normAutofit/>
          </a:bodyPr>
          <a:lstStyle/>
          <a:p>
            <a:r>
              <a:rPr lang="en-US" dirty="0" smtClean="0"/>
              <a:t>Incorporate each car’s benefits in one layout: “A little something for everyone”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Begin with the </a:t>
            </a:r>
            <a:r>
              <a:rPr lang="en-US" dirty="0" smtClean="0">
                <a:solidFill>
                  <a:srgbClr val="00B050"/>
                </a:solidFill>
              </a:rPr>
              <a:t>3200 series </a:t>
            </a:r>
            <a:r>
              <a:rPr lang="en-US" dirty="0" smtClean="0"/>
              <a:t>style in the center of the car</a:t>
            </a:r>
          </a:p>
          <a:p>
            <a:endParaRPr lang="en-US" dirty="0" smtClean="0"/>
          </a:p>
          <a:p>
            <a:r>
              <a:rPr lang="en-US" dirty="0"/>
              <a:t>Prioritize </a:t>
            </a:r>
            <a:r>
              <a:rPr lang="en-US" dirty="0">
                <a:solidFill>
                  <a:srgbClr val="00B050"/>
                </a:solidFill>
              </a:rPr>
              <a:t>safety</a:t>
            </a:r>
            <a:r>
              <a:rPr lang="en-US" dirty="0"/>
              <a:t> in front: arrange seats facing the center on the cab end of the car</a:t>
            </a:r>
          </a:p>
          <a:p>
            <a:endParaRPr lang="en-US" dirty="0" smtClean="0"/>
          </a:p>
          <a:p>
            <a:r>
              <a:rPr lang="en-US" dirty="0" smtClean="0"/>
              <a:t>Maximize </a:t>
            </a:r>
            <a:r>
              <a:rPr lang="en-US" dirty="0">
                <a:solidFill>
                  <a:srgbClr val="00B050"/>
                </a:solidFill>
              </a:rPr>
              <a:t>s</a:t>
            </a:r>
            <a:r>
              <a:rPr lang="en-US" dirty="0" smtClean="0">
                <a:solidFill>
                  <a:srgbClr val="00B050"/>
                </a:solidFill>
              </a:rPr>
              <a:t>eats</a:t>
            </a:r>
            <a:r>
              <a:rPr lang="en-US" dirty="0" smtClean="0"/>
              <a:t> on non-cab end: arrange seats in a two-by-two fashion</a:t>
            </a:r>
          </a:p>
          <a:p>
            <a:pPr marL="365760" lvl="1" indent="0">
              <a:buNone/>
            </a:pPr>
            <a:endParaRPr lang="en-US" dirty="0" smtClean="0"/>
          </a:p>
          <a:p>
            <a:r>
              <a:rPr lang="en-US" dirty="0" smtClean="0"/>
              <a:t>Include </a:t>
            </a:r>
            <a:r>
              <a:rPr lang="en-US" dirty="0" smtClean="0">
                <a:solidFill>
                  <a:srgbClr val="00B050"/>
                </a:solidFill>
              </a:rPr>
              <a:t>stabilization</a:t>
            </a:r>
            <a:r>
              <a:rPr lang="en-US" dirty="0" smtClean="0"/>
              <a:t> elements similar to the new cars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7000 Series recommendations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7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7000 series RECOMMENDATIONS (37 Seats)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98" b="89850" l="1916" r="989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27" y="2291255"/>
            <a:ext cx="9012731" cy="3061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19368" y="6004013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Staggered seats like the 3200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>
          <a:xfrm flipH="1" flipV="1">
            <a:off x="5257800" y="3886200"/>
            <a:ext cx="1114168" cy="21178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10200" y="19050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Two-by-two seats on non-cab end to maximize number of seats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9" idx="2"/>
          </p:cNvCxnSpPr>
          <p:nvPr/>
        </p:nvCxnSpPr>
        <p:spPr>
          <a:xfrm>
            <a:off x="7124700" y="2551331"/>
            <a:ext cx="647700" cy="14872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3400" y="17665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Fewer weather panels will help customers move to the center of the car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3" idx="2"/>
          </p:cNvCxnSpPr>
          <p:nvPr/>
        </p:nvCxnSpPr>
        <p:spPr>
          <a:xfrm>
            <a:off x="2019300" y="2689830"/>
            <a:ext cx="1333500" cy="11323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4800" y="56388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Center-facing seats offer “safer” position in the rail car for customers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20" idx="0"/>
          </p:cNvCxnSpPr>
          <p:nvPr/>
        </p:nvCxnSpPr>
        <p:spPr>
          <a:xfrm flipH="1" flipV="1">
            <a:off x="1905000" y="4495800"/>
            <a:ext cx="304800" cy="1143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33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17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001001" cy="4681729"/>
          </a:xfrm>
        </p:spPr>
        <p:txBody>
          <a:bodyPr>
            <a:normAutofit/>
          </a:bodyPr>
          <a:lstStyle/>
          <a:p>
            <a:r>
              <a:rPr lang="en-US" dirty="0" smtClean="0"/>
              <a:t>Growing transit agency interest in railcar design across the country.</a:t>
            </a:r>
          </a:p>
          <a:p>
            <a:pPr lvl="1"/>
            <a:r>
              <a:rPr lang="en-US" dirty="0" smtClean="0"/>
              <a:t>BART – New Train Car Project</a:t>
            </a:r>
          </a:p>
          <a:p>
            <a:pPr lvl="1"/>
            <a:r>
              <a:rPr lang="en-US" dirty="0" smtClean="0"/>
              <a:t>WMATA – 7000 Series</a:t>
            </a:r>
          </a:p>
          <a:p>
            <a:pPr lvl="1"/>
            <a:r>
              <a:rPr lang="en-US" dirty="0" smtClean="0"/>
              <a:t>MBTA – Red Max</a:t>
            </a:r>
          </a:p>
          <a:p>
            <a:pPr lvl="1"/>
            <a:r>
              <a:rPr lang="en-US" dirty="0" smtClean="0"/>
              <a:t>NY MTA – Off Peak </a:t>
            </a:r>
          </a:p>
          <a:p>
            <a:pPr lvl="1"/>
            <a:r>
              <a:rPr lang="en-US" dirty="0" smtClean="0"/>
              <a:t>CTA – MAX, 7000 Series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Theoretical Railcar Capacity Research</a:t>
            </a:r>
            <a:endParaRPr lang="en-US" dirty="0"/>
          </a:p>
          <a:p>
            <a:pPr lvl="1"/>
            <a:r>
              <a:rPr lang="en-US" dirty="0" smtClean="0"/>
              <a:t>Crowded Scenario Standee Space – as small as 2.15 </a:t>
            </a:r>
            <a:r>
              <a:rPr lang="en-US" dirty="0" err="1" smtClean="0"/>
              <a:t>sq</a:t>
            </a:r>
            <a:r>
              <a:rPr lang="en-US" dirty="0" smtClean="0"/>
              <a:t> </a:t>
            </a:r>
            <a:r>
              <a:rPr lang="en-US" dirty="0" err="1" smtClean="0"/>
              <a:t>ft</a:t>
            </a:r>
            <a:r>
              <a:rPr lang="en-US" dirty="0" smtClean="0"/>
              <a:t>/person</a:t>
            </a:r>
          </a:p>
          <a:p>
            <a:pPr lvl="1"/>
            <a:r>
              <a:rPr lang="en-US" dirty="0" smtClean="0"/>
              <a:t>5.4 </a:t>
            </a:r>
            <a:r>
              <a:rPr lang="en-US" dirty="0" err="1" smtClean="0"/>
              <a:t>sq</a:t>
            </a:r>
            <a:r>
              <a:rPr lang="en-US" dirty="0" smtClean="0"/>
              <a:t> </a:t>
            </a:r>
            <a:r>
              <a:rPr lang="en-US" dirty="0" err="1" smtClean="0"/>
              <a:t>ft</a:t>
            </a:r>
            <a:r>
              <a:rPr lang="en-US" dirty="0" smtClean="0"/>
              <a:t> per transverse seat (forward or backward facing)</a:t>
            </a:r>
          </a:p>
          <a:p>
            <a:pPr lvl="1"/>
            <a:r>
              <a:rPr lang="en-US" dirty="0" smtClean="0"/>
              <a:t>4.3 </a:t>
            </a:r>
            <a:r>
              <a:rPr lang="en-US" dirty="0" err="1" smtClean="0"/>
              <a:t>sq</a:t>
            </a:r>
            <a:r>
              <a:rPr lang="en-US" dirty="0" smtClean="0"/>
              <a:t> </a:t>
            </a:r>
            <a:r>
              <a:rPr lang="en-US" dirty="0" err="1" smtClean="0"/>
              <a:t>ft</a:t>
            </a:r>
            <a:r>
              <a:rPr lang="en-US" dirty="0" smtClean="0"/>
              <a:t> per longitudinal seat (aisle facing)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4" name="Picture 2" descr="General Interior 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926" y="2133600"/>
            <a:ext cx="402478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73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CTA operated cars with only transverse seating (front or back facing seats) until the recent introduction of new railcars.</a:t>
            </a:r>
          </a:p>
          <a:p>
            <a:endParaRPr lang="en-US" dirty="0"/>
          </a:p>
          <a:p>
            <a:r>
              <a:rPr lang="en-US" dirty="0" smtClean="0"/>
              <a:t>The new 5000 series cars feature longitudinal (aisle-facing) seats.</a:t>
            </a:r>
          </a:p>
          <a:p>
            <a:endParaRPr lang="en-US" dirty="0" smtClean="0"/>
          </a:p>
          <a:p>
            <a:r>
              <a:rPr lang="en-US" dirty="0" smtClean="0"/>
              <a:t>An opportunity to compare both seating styles with customer feedback, observations, and rail car performance analysis</a:t>
            </a:r>
          </a:p>
          <a:p>
            <a:endParaRPr lang="en-US" dirty="0"/>
          </a:p>
          <a:p>
            <a:r>
              <a:rPr lang="en-US" dirty="0" smtClean="0"/>
              <a:t>Focus on busy lines in peak periods and included the older 2400/2600 series, 3200 series, and 5000 series cars.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47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Car layouts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981200"/>
            <a:ext cx="8952294" cy="3290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035134"/>
            <a:ext cx="8776173" cy="318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24" y="1981200"/>
            <a:ext cx="8565775" cy="3291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4329" y="5562600"/>
            <a:ext cx="7408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Lots of Seats		Narrow Aisle		Limited Standing</a:t>
            </a:r>
          </a:p>
          <a:p>
            <a:r>
              <a:rPr lang="en-US" dirty="0"/>
              <a:t>	</a:t>
            </a:r>
            <a:r>
              <a:rPr lang="en-US" dirty="0" smtClean="0"/>
              <a:t>					Support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24329" y="5562600"/>
            <a:ext cx="6320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Staggered 2x1 Seating	 ADA spot		 Poles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34839" y="5561442"/>
            <a:ext cx="7663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Longitudinal Seating	2 ADA spots		Horizontal Standing</a:t>
            </a:r>
          </a:p>
          <a:p>
            <a:r>
              <a:rPr lang="en-US" dirty="0"/>
              <a:t>	</a:t>
            </a:r>
            <a:r>
              <a:rPr lang="en-US" dirty="0" smtClean="0"/>
              <a:t>					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7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8" grpId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</a:p>
          <a:p>
            <a:pPr lvl="1"/>
            <a:r>
              <a:rPr lang="en-US" dirty="0" smtClean="0"/>
              <a:t>Dwell time analysis</a:t>
            </a:r>
          </a:p>
          <a:p>
            <a:pPr lvl="2"/>
            <a:r>
              <a:rPr lang="en-US" dirty="0" smtClean="0"/>
              <a:t>Observed via surveillance video at various stations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Capacity</a:t>
            </a:r>
          </a:p>
          <a:p>
            <a:pPr lvl="2"/>
            <a:r>
              <a:rPr lang="en-US" dirty="0" smtClean="0"/>
              <a:t>Observed onboard individual rail cars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r>
              <a:rPr lang="en-US" dirty="0" smtClean="0"/>
              <a:t>Customer Survey Research</a:t>
            </a:r>
          </a:p>
          <a:p>
            <a:pPr lvl="1"/>
            <a:r>
              <a:rPr lang="en-US" dirty="0" smtClean="0"/>
              <a:t>Online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Intercept on the platform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Methodologies</a:t>
            </a:r>
            <a:endParaRPr lang="en-US" dirty="0"/>
          </a:p>
        </p:txBody>
      </p:sp>
      <p:pic>
        <p:nvPicPr>
          <p:cNvPr id="2050" name="Picture 2" descr="http://www.yapwallpapers.com/wallpapers/2013/04/Dwarfs-Crowded-Subway-768x1366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37" y="3962400"/>
            <a:ext cx="3576638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38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 is to determine performance differences among rail car types</a:t>
            </a:r>
          </a:p>
          <a:p>
            <a:endParaRPr lang="en-US" dirty="0" smtClean="0"/>
          </a:p>
          <a:p>
            <a:r>
              <a:rPr lang="en-US" dirty="0" smtClean="0"/>
              <a:t>Stations were selected based on loading and boarding similarities</a:t>
            </a:r>
          </a:p>
          <a:p>
            <a:endParaRPr lang="en-US" dirty="0" smtClean="0"/>
          </a:p>
          <a:p>
            <a:r>
              <a:rPr lang="en-US" dirty="0" smtClean="0"/>
              <a:t>Observations were conducted in the peak periods</a:t>
            </a:r>
          </a:p>
          <a:p>
            <a:endParaRPr lang="en-US" dirty="0" smtClean="0"/>
          </a:p>
          <a:p>
            <a:r>
              <a:rPr lang="en-US" dirty="0" smtClean="0"/>
              <a:t>Control for anomalies</a:t>
            </a:r>
          </a:p>
          <a:p>
            <a:pPr lvl="1"/>
            <a:r>
              <a:rPr lang="en-US" dirty="0" smtClean="0"/>
              <a:t>Accommodate cases where trains may have been held for delays (signal, operator, etc.,)</a:t>
            </a:r>
          </a:p>
          <a:p>
            <a:pPr lvl="1"/>
            <a:r>
              <a:rPr lang="en-US" dirty="0" smtClean="0"/>
              <a:t>Highest 10 percent and lowest 10 percent of observations were removed</a:t>
            </a:r>
          </a:p>
          <a:p>
            <a:pPr marL="4572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Dwell Time Methodology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57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Dwell Time Analysis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719263"/>
          <a:ext cx="8407400" cy="440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1319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033" y="1752600"/>
            <a:ext cx="2867167" cy="4724400"/>
          </a:xfrm>
        </p:spPr>
        <p:txBody>
          <a:bodyPr/>
          <a:lstStyle/>
          <a:p>
            <a:r>
              <a:rPr lang="en-US" dirty="0" smtClean="0"/>
              <a:t>2400/2600 Series</a:t>
            </a:r>
          </a:p>
          <a:p>
            <a:pPr lvl="1"/>
            <a:r>
              <a:rPr lang="en-US" dirty="0" smtClean="0"/>
              <a:t>Theory: 84-102</a:t>
            </a:r>
          </a:p>
          <a:p>
            <a:pPr lvl="1"/>
            <a:r>
              <a:rPr lang="en-US" dirty="0" smtClean="0"/>
              <a:t>Observed: 108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3200 Series</a:t>
            </a:r>
          </a:p>
          <a:p>
            <a:pPr lvl="1"/>
            <a:r>
              <a:rPr lang="en-US" dirty="0" smtClean="0"/>
              <a:t>Theory: 94-116</a:t>
            </a:r>
          </a:p>
          <a:p>
            <a:pPr lvl="1"/>
            <a:r>
              <a:rPr lang="en-US" dirty="0" smtClean="0"/>
              <a:t>Observed:  108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5000 Series</a:t>
            </a:r>
          </a:p>
          <a:p>
            <a:pPr lvl="1"/>
            <a:r>
              <a:rPr lang="en-US" dirty="0" smtClean="0"/>
              <a:t>Theory: 106-134</a:t>
            </a:r>
          </a:p>
          <a:p>
            <a:pPr lvl="1"/>
            <a:r>
              <a:rPr lang="en-US" dirty="0" smtClean="0"/>
              <a:t>Observed: 101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Capacity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764" y="2209800"/>
            <a:ext cx="5799835" cy="293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882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4" b="89753" l="0" r="98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228206"/>
            <a:ext cx="8077200" cy="2323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70289" y="2308840"/>
            <a:ext cx="5011462" cy="374312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36556" y="1987728"/>
            <a:ext cx="5607660" cy="4259461"/>
            <a:chOff x="336556" y="1987728"/>
            <a:chExt cx="5607660" cy="425946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556" y="1987728"/>
              <a:ext cx="5486400" cy="4259461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 flipH="1">
              <a:off x="1596493" y="6000968"/>
              <a:ext cx="434772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i="1" dirty="0" smtClean="0">
                  <a:solidFill>
                    <a:schemeClr val="bg1"/>
                  </a:solidFill>
                </a:rPr>
                <a:t>Photo Courtesy of Clint McMahon aka “</a:t>
              </a:r>
              <a:r>
                <a:rPr lang="en-US" sz="1000" i="1" dirty="0" err="1" smtClean="0">
                  <a:solidFill>
                    <a:schemeClr val="bg1"/>
                  </a:solidFill>
                </a:rPr>
                <a:t>minniepixel</a:t>
              </a:r>
              <a:r>
                <a:rPr lang="en-US" sz="1000" i="1" dirty="0" smtClean="0">
                  <a:solidFill>
                    <a:schemeClr val="bg1"/>
                  </a:solidFill>
                </a:rPr>
                <a:t>” via Flickr</a:t>
              </a:r>
              <a:endParaRPr lang="en-US" sz="1000" i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5" b="33903"/>
          <a:stretch/>
        </p:blipFill>
        <p:spPr>
          <a:xfrm rot="5400000">
            <a:off x="4319393" y="3214562"/>
            <a:ext cx="4966137" cy="203482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90900" y="657095"/>
            <a:ext cx="2209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2400/2600 SERIES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2139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3489</TotalTime>
  <Words>466</Words>
  <Application>Microsoft Office PowerPoint</Application>
  <PresentationFormat>On-screen Show (4:3)</PresentationFormat>
  <Paragraphs>119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Grid</vt:lpstr>
      <vt:lpstr>Is this seat taken?: A multi-faceted study to Inform Chicago Transit Authority’s Future Rail Car seating design </vt:lpstr>
      <vt:lpstr>Background</vt:lpstr>
      <vt:lpstr>STUDY Background</vt:lpstr>
      <vt:lpstr>Current Car layouts</vt:lpstr>
      <vt:lpstr>Methodologies</vt:lpstr>
      <vt:lpstr>Dwell Time Methodology</vt:lpstr>
      <vt:lpstr>Dwell Time Analysis</vt:lpstr>
      <vt:lpstr>Capacity</vt:lpstr>
      <vt:lpstr>PowerPoint Presentation</vt:lpstr>
      <vt:lpstr>PowerPoint Presentation</vt:lpstr>
      <vt:lpstr>PowerPoint Presentation</vt:lpstr>
      <vt:lpstr>Customer Preferences</vt:lpstr>
      <vt:lpstr>7000 Series recommendations</vt:lpstr>
      <vt:lpstr>7000 series RECOMMENDATIONS (37 Seats)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 O'Malley</dc:creator>
  <cp:lastModifiedBy>qwerty</cp:lastModifiedBy>
  <cp:revision>100</cp:revision>
  <cp:lastPrinted>2014-06-04T22:36:13Z</cp:lastPrinted>
  <dcterms:created xsi:type="dcterms:W3CDTF">2013-08-27T15:55:32Z</dcterms:created>
  <dcterms:modified xsi:type="dcterms:W3CDTF">2014-06-05T20:20:54Z</dcterms:modified>
</cp:coreProperties>
</file>