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33" r:id="rId2"/>
    <p:sldId id="434" r:id="rId3"/>
    <p:sldId id="447" r:id="rId4"/>
    <p:sldId id="435" r:id="rId5"/>
    <p:sldId id="440" r:id="rId6"/>
    <p:sldId id="438" r:id="rId7"/>
    <p:sldId id="441" r:id="rId8"/>
    <p:sldId id="442" r:id="rId9"/>
    <p:sldId id="439" r:id="rId10"/>
    <p:sldId id="443" r:id="rId11"/>
    <p:sldId id="449" r:id="rId12"/>
    <p:sldId id="444" r:id="rId13"/>
    <p:sldId id="448" r:id="rId14"/>
    <p:sldId id="445" r:id="rId15"/>
    <p:sldId id="446" r:id="rId16"/>
    <p:sldId id="450" r:id="rId17"/>
    <p:sldId id="451" r:id="rId18"/>
    <p:sldId id="452" r:id="rId19"/>
    <p:sldId id="258" r:id="rId20"/>
  </p:sldIdLst>
  <p:sldSz cx="9144000" cy="6858000" type="screen4x3"/>
  <p:notesSz cx="7010400" cy="9236075"/>
  <p:custDataLst>
    <p:tags r:id="rId2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ssa Dolin"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634"/>
    <a:srgbClr val="6D6966"/>
    <a:srgbClr val="FF9933"/>
    <a:srgbClr val="FFFF66"/>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2234" autoAdjust="0"/>
  </p:normalViewPr>
  <p:slideViewPr>
    <p:cSldViewPr>
      <p:cViewPr>
        <p:scale>
          <a:sx n="80" d="100"/>
          <a:sy n="80" d="100"/>
        </p:scale>
        <p:origin x="-160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1804"/>
          </a:xfrm>
          <a:prstGeom prst="rect">
            <a:avLst/>
          </a:prstGeom>
        </p:spPr>
        <p:txBody>
          <a:bodyPr vert="horz" lIns="92287" tIns="46144" rIns="92287" bIns="46144" rtlCol="0"/>
          <a:lstStyle>
            <a:lvl1pPr algn="l">
              <a:defRPr sz="1300"/>
            </a:lvl1pPr>
          </a:lstStyle>
          <a:p>
            <a:endParaRPr lang="en-US"/>
          </a:p>
        </p:txBody>
      </p:sp>
      <p:sp>
        <p:nvSpPr>
          <p:cNvPr id="3" name="Date Placeholder 2"/>
          <p:cNvSpPr>
            <a:spLocks noGrp="1"/>
          </p:cNvSpPr>
          <p:nvPr>
            <p:ph type="dt" sz="quarter" idx="1"/>
          </p:nvPr>
        </p:nvSpPr>
        <p:spPr>
          <a:xfrm>
            <a:off x="3970938" y="2"/>
            <a:ext cx="3037840" cy="461804"/>
          </a:xfrm>
          <a:prstGeom prst="rect">
            <a:avLst/>
          </a:prstGeom>
        </p:spPr>
        <p:txBody>
          <a:bodyPr vert="horz" lIns="92287" tIns="46144" rIns="92287" bIns="46144" rtlCol="0"/>
          <a:lstStyle>
            <a:lvl1pPr algn="r">
              <a:defRPr sz="1300"/>
            </a:lvl1pPr>
          </a:lstStyle>
          <a:p>
            <a:fld id="{F1489A98-A5BB-46E7-894E-ECE2114FCC24}" type="datetimeFigureOut">
              <a:rPr lang="en-US" smtClean="0"/>
              <a:pPr/>
              <a:t>6/6/2014</a:t>
            </a:fld>
            <a:endParaRPr lang="en-US"/>
          </a:p>
        </p:txBody>
      </p:sp>
      <p:sp>
        <p:nvSpPr>
          <p:cNvPr id="4" name="Footer Placeholder 3"/>
          <p:cNvSpPr>
            <a:spLocks noGrp="1"/>
          </p:cNvSpPr>
          <p:nvPr>
            <p:ph type="ftr" sz="quarter" idx="2"/>
          </p:nvPr>
        </p:nvSpPr>
        <p:spPr>
          <a:xfrm>
            <a:off x="0" y="8772670"/>
            <a:ext cx="3037840" cy="461804"/>
          </a:xfrm>
          <a:prstGeom prst="rect">
            <a:avLst/>
          </a:prstGeom>
        </p:spPr>
        <p:txBody>
          <a:bodyPr vert="horz" lIns="92287" tIns="46144" rIns="92287" bIns="46144"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772670"/>
            <a:ext cx="3037840" cy="461804"/>
          </a:xfrm>
          <a:prstGeom prst="rect">
            <a:avLst/>
          </a:prstGeom>
        </p:spPr>
        <p:txBody>
          <a:bodyPr vert="horz" lIns="92287" tIns="46144" rIns="92287" bIns="46144" rtlCol="0" anchor="b"/>
          <a:lstStyle>
            <a:lvl1pPr algn="r">
              <a:defRPr sz="1300"/>
            </a:lvl1pPr>
          </a:lstStyle>
          <a:p>
            <a:fld id="{74055B29-1D67-44AD-8CF5-D2F4CDD85BE8}" type="slidenum">
              <a:rPr lang="en-US" smtClean="0"/>
              <a:pPr/>
              <a:t>‹#›</a:t>
            </a:fld>
            <a:endParaRPr lang="en-US"/>
          </a:p>
        </p:txBody>
      </p:sp>
    </p:spTree>
    <p:extLst>
      <p:ext uri="{BB962C8B-B14F-4D97-AF65-F5344CB8AC3E}">
        <p14:creationId xmlns:p14="http://schemas.microsoft.com/office/powerpoint/2010/main" val="848266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7" tIns="46144" rIns="92287" bIns="46144" numCol="1" anchor="t" anchorCtr="0" compatLnSpc="1">
            <a:prstTxWarp prst="textNoShape">
              <a:avLst/>
            </a:prstTxWarp>
          </a:bodyPr>
          <a:lstStyle>
            <a:lvl1pPr>
              <a:defRPr sz="1300"/>
            </a:lvl1pPr>
          </a:lstStyle>
          <a:p>
            <a:endParaRPr lang="en-US"/>
          </a:p>
        </p:txBody>
      </p:sp>
      <p:sp>
        <p:nvSpPr>
          <p:cNvPr id="5123" name="Rectangle 3"/>
          <p:cNvSpPr>
            <a:spLocks noGrp="1" noChangeArrowheads="1"/>
          </p:cNvSpPr>
          <p:nvPr>
            <p:ph type="dt" idx="1"/>
          </p:nvPr>
        </p:nvSpPr>
        <p:spPr bwMode="auto">
          <a:xfrm>
            <a:off x="3972560" y="2"/>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7" tIns="46144" rIns="92287" bIns="46144" numCol="1" anchor="t" anchorCtr="0" compatLnSpc="1">
            <a:prstTxWarp prst="textNoShape">
              <a:avLst/>
            </a:prstTxWarp>
          </a:bodyPr>
          <a:lstStyle>
            <a:lvl1pPr algn="r">
              <a:defRPr sz="1300"/>
            </a:lvl1pPr>
          </a:lstStyle>
          <a:p>
            <a:endParaRPr lang="en-US"/>
          </a:p>
        </p:txBody>
      </p:sp>
      <p:sp>
        <p:nvSpPr>
          <p:cNvPr id="5124" name="Rectangle 4"/>
          <p:cNvSpPr>
            <a:spLocks noGrp="1" noRot="1" noChangeAspect="1" noChangeArrowheads="1" noTextEdit="1"/>
          </p:cNvSpPr>
          <p:nvPr>
            <p:ph type="sldImg" idx="2"/>
          </p:nvPr>
        </p:nvSpPr>
        <p:spPr bwMode="auto">
          <a:xfrm>
            <a:off x="1193800" y="692150"/>
            <a:ext cx="4622800" cy="3467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7" tIns="46144" rIns="92287" bIns="461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7" tIns="46144" rIns="92287" bIns="46144" numCol="1" anchor="b" anchorCtr="0" compatLnSpc="1">
            <a:prstTxWarp prst="textNoShape">
              <a:avLst/>
            </a:prstTxWarp>
          </a:bodyPr>
          <a:lstStyle>
            <a:lvl1pPr>
              <a:defRPr sz="1300"/>
            </a:lvl1pPr>
          </a:lstStyle>
          <a:p>
            <a:endParaRPr lang="en-US"/>
          </a:p>
        </p:txBody>
      </p:sp>
      <p:sp>
        <p:nvSpPr>
          <p:cNvPr id="5127"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7" tIns="46144" rIns="92287" bIns="46144" numCol="1" anchor="b" anchorCtr="0" compatLnSpc="1">
            <a:prstTxWarp prst="textNoShape">
              <a:avLst/>
            </a:prstTxWarp>
          </a:bodyPr>
          <a:lstStyle>
            <a:lvl1pPr algn="r">
              <a:defRPr sz="1300"/>
            </a:lvl1pPr>
          </a:lstStyle>
          <a:p>
            <a:fld id="{7977078B-B1DA-49EC-932C-4F30EDE69DB4}" type="slidenum">
              <a:rPr lang="en-US"/>
              <a:pPr/>
              <a:t>‹#›</a:t>
            </a:fld>
            <a:endParaRPr lang="en-US"/>
          </a:p>
        </p:txBody>
      </p:sp>
    </p:spTree>
    <p:extLst>
      <p:ext uri="{BB962C8B-B14F-4D97-AF65-F5344CB8AC3E}">
        <p14:creationId xmlns:p14="http://schemas.microsoft.com/office/powerpoint/2010/main" val="2132288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7B6B913D-7F84-4CFD-B444-B79E21B1E8E8}" type="slidenum">
              <a:rPr lang="en-US" smtClean="0">
                <a:latin typeface="Arial" charset="0"/>
                <a:cs typeface="Arial" charset="0"/>
              </a:rPr>
              <a:pPr/>
              <a:t>1</a:t>
            </a:fld>
            <a:endParaRPr lang="en-US" smtClean="0">
              <a:latin typeface="Arial" charset="0"/>
              <a:cs typeface="Arial" charset="0"/>
            </a:endParaRPr>
          </a:p>
        </p:txBody>
      </p:sp>
      <p:sp>
        <p:nvSpPr>
          <p:cNvPr id="19458" name="Rectangle 7"/>
          <p:cNvSpPr txBox="1">
            <a:spLocks noGrp="1" noChangeArrowheads="1"/>
          </p:cNvSpPr>
          <p:nvPr/>
        </p:nvSpPr>
        <p:spPr bwMode="auto">
          <a:xfrm>
            <a:off x="3971929" y="8774196"/>
            <a:ext cx="3038475" cy="461881"/>
          </a:xfrm>
          <a:prstGeom prst="rect">
            <a:avLst/>
          </a:prstGeom>
          <a:noFill/>
          <a:ln w="9525">
            <a:noFill/>
            <a:miter lim="800000"/>
            <a:headEnd/>
            <a:tailEnd/>
          </a:ln>
        </p:spPr>
        <p:txBody>
          <a:bodyPr lIns="91412" tIns="45706" rIns="91412" bIns="45706" anchor="b"/>
          <a:lstStyle/>
          <a:p>
            <a:pPr algn="r" defTabSz="915003"/>
            <a:fld id="{385B8DA9-5E80-490F-9207-80F4CF46B812}" type="slidenum">
              <a:rPr lang="en-US" sz="1200"/>
              <a:pPr algn="r" defTabSz="915003"/>
              <a:t>1</a:t>
            </a:fld>
            <a:endParaRPr lang="en-US" sz="1200"/>
          </a:p>
        </p:txBody>
      </p:sp>
      <p:sp>
        <p:nvSpPr>
          <p:cNvPr id="19459" name="Rectangle 2"/>
          <p:cNvSpPr>
            <a:spLocks noGrp="1" noRot="1" noChangeAspect="1" noChangeArrowheads="1" noTextEdit="1"/>
          </p:cNvSpPr>
          <p:nvPr>
            <p:ph type="sldImg"/>
          </p:nvPr>
        </p:nvSpPr>
        <p:spPr>
          <a:xfrm>
            <a:off x="1195388" y="692150"/>
            <a:ext cx="4619625" cy="3463925"/>
          </a:xfrm>
          <a:ln/>
        </p:spPr>
      </p:sp>
      <p:sp>
        <p:nvSpPr>
          <p:cNvPr id="19460" name="Rectangle 3"/>
          <p:cNvSpPr>
            <a:spLocks noGrp="1" noChangeArrowheads="1"/>
          </p:cNvSpPr>
          <p:nvPr>
            <p:ph type="body" idx="1"/>
          </p:nvPr>
        </p:nvSpPr>
        <p:spPr>
          <a:xfrm>
            <a:off x="935041" y="4387880"/>
            <a:ext cx="5140325" cy="4155376"/>
          </a:xfrm>
          <a:noFill/>
        </p:spPr>
        <p:txBody>
          <a:bodyPr lIns="91412" rIns="91412"/>
          <a:lstStyle/>
          <a:p>
            <a:pPr eaLnBrk="1" hangingPunct="1"/>
            <a:r>
              <a:rPr lang="en-US" baseline="0" dirty="0" smtClean="0">
                <a:latin typeface="Arial" charset="0"/>
                <a:cs typeface="Arial" charset="0"/>
              </a:rPr>
              <a:t>I’m totally cool with changing this slide if you have any other ideas</a:t>
            </a:r>
          </a:p>
          <a:p>
            <a:pPr eaLnBrk="1" hangingPunct="1"/>
            <a:endParaRPr lang="en-US" baseline="0" dirty="0" smtClean="0">
              <a:latin typeface="Arial" charset="0"/>
              <a:cs typeface="Arial" charset="0"/>
            </a:endParaRPr>
          </a:p>
          <a:p>
            <a:pPr eaLnBrk="1" hangingPunct="1"/>
            <a:r>
              <a:rPr lang="en-US" baseline="0" dirty="0" smtClean="0">
                <a:latin typeface="Arial" charset="0"/>
                <a:cs typeface="Arial" charset="0"/>
              </a:rPr>
              <a:t>Amanda introduces Active Trans</a:t>
            </a:r>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slides to tell stories from each of these stations</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12</a:t>
            </a:fld>
            <a:endParaRPr lang="en-US"/>
          </a:p>
        </p:txBody>
      </p:sp>
    </p:spTree>
    <p:extLst>
      <p:ext uri="{BB962C8B-B14F-4D97-AF65-F5344CB8AC3E}">
        <p14:creationId xmlns:p14="http://schemas.microsoft.com/office/powerpoint/2010/main" val="3838545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slides to tell stories from each of these stations</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13</a:t>
            </a:fld>
            <a:endParaRPr lang="en-US"/>
          </a:p>
        </p:txBody>
      </p:sp>
    </p:spTree>
    <p:extLst>
      <p:ext uri="{BB962C8B-B14F-4D97-AF65-F5344CB8AC3E}">
        <p14:creationId xmlns:p14="http://schemas.microsoft.com/office/powerpoint/2010/main" val="3838545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15</a:t>
            </a:fld>
            <a:endParaRPr lang="en-US"/>
          </a:p>
        </p:txBody>
      </p:sp>
    </p:spTree>
    <p:extLst>
      <p:ext uri="{BB962C8B-B14F-4D97-AF65-F5344CB8AC3E}">
        <p14:creationId xmlns:p14="http://schemas.microsoft.com/office/powerpoint/2010/main" val="1559352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19</a:t>
            </a:fld>
            <a:endParaRPr lang="en-US"/>
          </a:p>
        </p:txBody>
      </p:sp>
    </p:spTree>
    <p:extLst>
      <p:ext uri="{BB962C8B-B14F-4D97-AF65-F5344CB8AC3E}">
        <p14:creationId xmlns:p14="http://schemas.microsoft.com/office/powerpoint/2010/main" val="418893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A complete station is one that fulfills all the needs of transit riders, and makes taking the train an easy choice.</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It offers amenities such as shelter, route information and ticketing, handicap accessibility and more</a:t>
            </a:r>
          </a:p>
          <a:p>
            <a:pPr marL="628650" lvl="1"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It is accessible via all modes of transportation including biking, walking, driving, and local buses</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This assessment helps communities take a close look at their local train station and identify improvements that could better serve the needs of riders.</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Creating a complete station can help turn a local transit stop into the center of a community and encourage more people to use public transit.</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Complete Stations make it easier to walk and bike to the train, encouraging healthy, cost efficient travel habits.  </a:t>
            </a:r>
          </a:p>
          <a:p>
            <a:pPr marL="171450" lvl="0" indent="-171450">
              <a:buFont typeface="Arial" panose="020B0604020202020204" pitchFamily="34" charset="0"/>
              <a:buChar char="•"/>
            </a:pPr>
            <a:r>
              <a:rPr lang="en-US" sz="1200" kern="1200" dirty="0" smtClean="0">
                <a:solidFill>
                  <a:schemeClr val="tx1"/>
                </a:solidFill>
                <a:effectLst/>
                <a:latin typeface="Times New Roman" pitchFamily="18" charset="0"/>
                <a:ea typeface="+mn-ea"/>
                <a:cs typeface="+mn-cs"/>
              </a:rPr>
              <a:t>The Complete Stations Assessment is designed for community groups to use without any professional help, and is applicable for any train station in the Chicago region.  If you are interested in conducting a Complete Stations Assessment for a station in your community, visit www.activetrans.org.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4</a:t>
            </a:fld>
            <a:endParaRPr lang="en-US"/>
          </a:p>
        </p:txBody>
      </p:sp>
    </p:spTree>
    <p:extLst>
      <p:ext uri="{BB962C8B-B14F-4D97-AF65-F5344CB8AC3E}">
        <p14:creationId xmlns:p14="http://schemas.microsoft.com/office/powerpoint/2010/main" val="218010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5</a:t>
            </a:fld>
            <a:endParaRPr lang="en-US"/>
          </a:p>
        </p:txBody>
      </p:sp>
    </p:spTree>
    <p:extLst>
      <p:ext uri="{BB962C8B-B14F-4D97-AF65-F5344CB8AC3E}">
        <p14:creationId xmlns:p14="http://schemas.microsoft.com/office/powerpoint/2010/main" val="218010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funded through a grant for Kane Count</a:t>
            </a:r>
            <a:r>
              <a:rPr lang="en-US" baseline="0" dirty="0" smtClean="0"/>
              <a:t>y Department of Public Health, creating Healthier Communities Grant</a:t>
            </a:r>
          </a:p>
          <a:p>
            <a:r>
              <a:rPr lang="en-US" baseline="0" dirty="0" smtClean="0"/>
              <a:t>Initial goal was to develop </a:t>
            </a:r>
          </a:p>
          <a:p>
            <a:r>
              <a:rPr lang="en-US" baseline="0" dirty="0" smtClean="0"/>
              <a:t>Six Metra stations visited by Active Trans Staff. evaluated independently, using checklist, limited input from public</a:t>
            </a:r>
          </a:p>
          <a:p>
            <a:r>
              <a:rPr lang="en-US" baseline="0" dirty="0" smtClean="0"/>
              <a:t>Met with/discussed final evaluation with representatives (municipal staff) from each community</a:t>
            </a:r>
          </a:p>
          <a:p>
            <a:endParaRPr lang="en-US" baseline="0" dirty="0" smtClean="0"/>
          </a:p>
          <a:p>
            <a:r>
              <a:rPr lang="en-US" baseline="0" dirty="0" smtClean="0"/>
              <a:t>Results/Recommendations reviewed by Metra</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6</a:t>
            </a:fld>
            <a:endParaRPr lang="en-US"/>
          </a:p>
        </p:txBody>
      </p:sp>
    </p:spTree>
    <p:extLst>
      <p:ext uri="{BB962C8B-B14F-4D97-AF65-F5344CB8AC3E}">
        <p14:creationId xmlns:p14="http://schemas.microsoft.com/office/powerpoint/2010/main" val="167820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and describe each element</a:t>
            </a:r>
            <a:r>
              <a:rPr lang="en-US" baseline="0" dirty="0" smtClean="0"/>
              <a:t> of this analysis (11 elements total)</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7</a:t>
            </a:fld>
            <a:endParaRPr lang="en-US"/>
          </a:p>
        </p:txBody>
      </p:sp>
    </p:spTree>
    <p:extLst>
      <p:ext uri="{BB962C8B-B14F-4D97-AF65-F5344CB8AC3E}">
        <p14:creationId xmlns:p14="http://schemas.microsoft.com/office/powerpoint/2010/main" val="167820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Outcomes</a:t>
            </a:r>
          </a:p>
          <a:p>
            <a:r>
              <a:rPr lang="en-US" dirty="0" smtClean="0"/>
              <a:t>Useful technical</a:t>
            </a:r>
            <a:r>
              <a:rPr lang="en-US" baseline="0" dirty="0" smtClean="0"/>
              <a:t> analysis, but not linked to a larger study</a:t>
            </a:r>
          </a:p>
          <a:p>
            <a:r>
              <a:rPr lang="en-US" baseline="0" dirty="0" smtClean="0"/>
              <a:t>Kane Co DOT reviewed and will be considering some of the long term improvements</a:t>
            </a:r>
          </a:p>
          <a:p>
            <a:endParaRPr lang="en-US" baseline="0" dirty="0" smtClean="0"/>
          </a:p>
          <a:p>
            <a:r>
              <a:rPr lang="en-US" baseline="0" dirty="0" smtClean="0"/>
              <a:t>Shared and utilized by a planner in </a:t>
            </a:r>
            <a:r>
              <a:rPr lang="en-US" baseline="0" dirty="0" err="1" smtClean="0"/>
              <a:t>duPage</a:t>
            </a:r>
            <a:r>
              <a:rPr lang="en-US" baseline="0" dirty="0" smtClean="0"/>
              <a:t> county</a:t>
            </a:r>
          </a:p>
          <a:p>
            <a:r>
              <a:rPr lang="en-US" baseline="0" dirty="0" smtClean="0"/>
              <a:t>Major challenges: one time report without strategy for implementation, limited community engagement, LOTS of agencies (Municipal, Pace, Metra, Railroad, County, State) involved so very difficult to implement changes/</a:t>
            </a:r>
            <a:r>
              <a:rPr lang="en-US" baseline="0" dirty="0" err="1" smtClean="0"/>
              <a:t>recomemdantions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8</a:t>
            </a:fld>
            <a:endParaRPr lang="en-US"/>
          </a:p>
        </p:txBody>
      </p:sp>
    </p:spTree>
    <p:extLst>
      <p:ext uri="{BB962C8B-B14F-4D97-AF65-F5344CB8AC3E}">
        <p14:creationId xmlns:p14="http://schemas.microsoft.com/office/powerpoint/2010/main" val="167820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talk about development</a:t>
            </a:r>
            <a:r>
              <a:rPr lang="en-US" baseline="0" dirty="0" smtClean="0"/>
              <a:t> of version 2.0 and topics covered in the new version</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9</a:t>
            </a:fld>
            <a:endParaRPr lang="en-US"/>
          </a:p>
        </p:txBody>
      </p:sp>
    </p:spTree>
    <p:extLst>
      <p:ext uri="{BB962C8B-B14F-4D97-AF65-F5344CB8AC3E}">
        <p14:creationId xmlns:p14="http://schemas.microsoft.com/office/powerpoint/2010/main" val="4169765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10</a:t>
            </a:fld>
            <a:endParaRPr lang="en-US"/>
          </a:p>
        </p:txBody>
      </p:sp>
    </p:spTree>
    <p:extLst>
      <p:ext uri="{BB962C8B-B14F-4D97-AF65-F5344CB8AC3E}">
        <p14:creationId xmlns:p14="http://schemas.microsoft.com/office/powerpoint/2010/main" val="416976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slides to tell stories from each of these stations</a:t>
            </a:r>
            <a:endParaRPr lang="en-US" dirty="0"/>
          </a:p>
        </p:txBody>
      </p:sp>
      <p:sp>
        <p:nvSpPr>
          <p:cNvPr id="4" name="Slide Number Placeholder 3"/>
          <p:cNvSpPr>
            <a:spLocks noGrp="1"/>
          </p:cNvSpPr>
          <p:nvPr>
            <p:ph type="sldNum" sz="quarter" idx="10"/>
          </p:nvPr>
        </p:nvSpPr>
        <p:spPr/>
        <p:txBody>
          <a:bodyPr/>
          <a:lstStyle/>
          <a:p>
            <a:fld id="{7977078B-B1DA-49EC-932C-4F30EDE69DB4}" type="slidenum">
              <a:rPr lang="en-US" smtClean="0"/>
              <a:pPr/>
              <a:t>11</a:t>
            </a:fld>
            <a:endParaRPr lang="en-US"/>
          </a:p>
        </p:txBody>
      </p:sp>
    </p:spTree>
    <p:extLst>
      <p:ext uri="{BB962C8B-B14F-4D97-AF65-F5344CB8AC3E}">
        <p14:creationId xmlns:p14="http://schemas.microsoft.com/office/powerpoint/2010/main" val="3838545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685800"/>
            <a:ext cx="7772400" cy="533400"/>
          </a:xfrm>
        </p:spPr>
        <p:txBody>
          <a:bodyPr/>
          <a:lstStyle>
            <a:lvl1pPr>
              <a:defRPr sz="2700" b="1"/>
            </a:lvl1pPr>
          </a:lstStyle>
          <a:p>
            <a:pPr lvl="0"/>
            <a:r>
              <a:rPr lang="en-US" noProof="0" smtClean="0"/>
              <a:t>Click to edit Master title style</a:t>
            </a:r>
          </a:p>
        </p:txBody>
      </p:sp>
      <p:sp>
        <p:nvSpPr>
          <p:cNvPr id="19459" name="Rectangle 3"/>
          <p:cNvSpPr>
            <a:spLocks noGrp="1" noChangeArrowheads="1"/>
          </p:cNvSpPr>
          <p:nvPr>
            <p:ph type="subTitle" idx="1"/>
          </p:nvPr>
        </p:nvSpPr>
        <p:spPr>
          <a:xfrm>
            <a:off x="685800" y="1295400"/>
            <a:ext cx="6400800" cy="533400"/>
          </a:xfrm>
        </p:spPr>
        <p:txBody>
          <a:bodyPr lIns="91440" tIns="45720" rIns="91440" bIns="45720"/>
          <a:lstStyle>
            <a:lvl1pPr marL="0" indent="0">
              <a:buFontTx/>
              <a:buNone/>
              <a:defRPr sz="1200" i="1">
                <a:latin typeface="Georgia" pitchFamily="18" charset="0"/>
              </a:defRPr>
            </a:lvl1pPr>
          </a:lstStyle>
          <a:p>
            <a:pPr lvl="0"/>
            <a:r>
              <a:rPr lang="en-US" noProof="0" smtClean="0"/>
              <a:t>Click to edit Master subtitle style</a:t>
            </a:r>
          </a:p>
        </p:txBody>
      </p:sp>
      <p:pic>
        <p:nvPicPr>
          <p:cNvPr id="19461" name="Picture 5" descr="ATA_Horz_2C_GIF_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019800"/>
            <a:ext cx="1412875" cy="677863"/>
          </a:xfrm>
          <a:prstGeom prst="rect">
            <a:avLst/>
          </a:prstGeom>
          <a:noFill/>
          <a:extLst>
            <a:ext uri="{909E8E84-426E-40DD-AFC4-6F175D3DCCD1}">
              <a14:hiddenFill xmlns:a14="http://schemas.microsoft.com/office/drawing/2010/main">
                <a:solidFill>
                  <a:srgbClr val="FFFFFF"/>
                </a:solidFill>
              </a14:hiddenFill>
            </a:ext>
          </a:extLst>
        </p:spPr>
      </p:pic>
      <p:sp>
        <p:nvSpPr>
          <p:cNvPr id="19462" name="Line 6"/>
          <p:cNvSpPr>
            <a:spLocks noChangeShapeType="1"/>
          </p:cNvSpPr>
          <p:nvPr/>
        </p:nvSpPr>
        <p:spPr bwMode="auto">
          <a:xfrm>
            <a:off x="0" y="5867400"/>
            <a:ext cx="9144000" cy="0"/>
          </a:xfrm>
          <a:prstGeom prst="line">
            <a:avLst/>
          </a:prstGeom>
          <a:noFill/>
          <a:ln w="6350" cap="rnd">
            <a:solidFill>
              <a:srgbClr val="6D69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Rectangle 7"/>
          <p:cNvSpPr>
            <a:spLocks noChangeArrowheads="1"/>
          </p:cNvSpPr>
          <p:nvPr/>
        </p:nvSpPr>
        <p:spPr bwMode="auto">
          <a:xfrm>
            <a:off x="7239000" y="6477000"/>
            <a:ext cx="16764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200" i="1" dirty="0">
                <a:solidFill>
                  <a:srgbClr val="6D6966"/>
                </a:solidFill>
                <a:latin typeface="Georgia" pitchFamily="18" charset="0"/>
              </a:rPr>
              <a:t>www.activetrans.org</a:t>
            </a:r>
          </a:p>
        </p:txBody>
      </p:sp>
      <p:sp>
        <p:nvSpPr>
          <p:cNvPr id="7" name="Text Box 14"/>
          <p:cNvSpPr txBox="1">
            <a:spLocks noChangeArrowheads="1"/>
          </p:cNvSpPr>
          <p:nvPr userDrawn="1"/>
        </p:nvSpPr>
        <p:spPr bwMode="auto">
          <a:xfrm>
            <a:off x="2362200" y="6232525"/>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i="1" dirty="0" smtClean="0">
                <a:solidFill>
                  <a:srgbClr val="6D6966"/>
                </a:solidFill>
                <a:latin typeface="Georgia" pitchFamily="18" charset="0"/>
              </a:rPr>
              <a:t>Please</a:t>
            </a:r>
            <a:r>
              <a:rPr lang="en-US" sz="1000" b="1" i="1" baseline="0" dirty="0" smtClean="0">
                <a:solidFill>
                  <a:srgbClr val="6D6966"/>
                </a:solidFill>
                <a:latin typeface="Georgia" pitchFamily="18" charset="0"/>
              </a:rPr>
              <a:t> silence your cell phone.</a:t>
            </a:r>
            <a:endParaRPr lang="en-US" sz="1000" b="1" i="1" dirty="0">
              <a:solidFill>
                <a:srgbClr val="6D6966"/>
              </a:solidFill>
              <a:latin typeface="Georgia"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724CC47-6B03-4FC2-A375-A021E0541DC6}" type="slidenum">
              <a:rPr lang="en-US"/>
              <a:pPr/>
              <a:t>‹#›</a:t>
            </a:fld>
            <a:endParaRPr lang="en-US"/>
          </a:p>
        </p:txBody>
      </p:sp>
    </p:spTree>
    <p:extLst>
      <p:ext uri="{BB962C8B-B14F-4D97-AF65-F5344CB8AC3E}">
        <p14:creationId xmlns:p14="http://schemas.microsoft.com/office/powerpoint/2010/main" val="33770196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B9462F2-10AB-4717-B0DD-F25A40C9E578}" type="slidenum">
              <a:rPr lang="en-US"/>
              <a:pPr/>
              <a:t>‹#›</a:t>
            </a:fld>
            <a:endParaRPr lang="en-US"/>
          </a:p>
        </p:txBody>
      </p:sp>
    </p:spTree>
    <p:extLst>
      <p:ext uri="{BB962C8B-B14F-4D97-AF65-F5344CB8AC3E}">
        <p14:creationId xmlns:p14="http://schemas.microsoft.com/office/powerpoint/2010/main" val="6094266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18D177-EADF-4061-BF49-0B9667A8FB33}" type="slidenum">
              <a:rPr lang="en-US"/>
              <a:pPr/>
              <a:t>‹#›</a:t>
            </a:fld>
            <a:endParaRPr lang="en-US"/>
          </a:p>
        </p:txBody>
      </p:sp>
    </p:spTree>
    <p:extLst>
      <p:ext uri="{BB962C8B-B14F-4D97-AF65-F5344CB8AC3E}">
        <p14:creationId xmlns:p14="http://schemas.microsoft.com/office/powerpoint/2010/main" val="359550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685800"/>
            <a:ext cx="1943100" cy="4951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85800"/>
            <a:ext cx="5676900" cy="4951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6BE1035-8D16-45CE-91AA-A18EFA3FA7C9}" type="slidenum">
              <a:rPr lang="en-US"/>
              <a:pPr/>
              <a:t>‹#›</a:t>
            </a:fld>
            <a:endParaRPr lang="en-US"/>
          </a:p>
        </p:txBody>
      </p:sp>
    </p:spTree>
    <p:extLst>
      <p:ext uri="{BB962C8B-B14F-4D97-AF65-F5344CB8AC3E}">
        <p14:creationId xmlns:p14="http://schemas.microsoft.com/office/powerpoint/2010/main" val="25340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99CCD54-1CB2-4BF0-BE07-0A51FD81C1DB}" type="slidenum">
              <a:rPr lang="en-US"/>
              <a:pPr/>
              <a:t>‹#›</a:t>
            </a:fld>
            <a:endParaRPr lang="en-US"/>
          </a:p>
        </p:txBody>
      </p:sp>
    </p:spTree>
    <p:extLst>
      <p:ext uri="{BB962C8B-B14F-4D97-AF65-F5344CB8AC3E}">
        <p14:creationId xmlns:p14="http://schemas.microsoft.com/office/powerpoint/2010/main" val="2959754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947C22C-B7A9-4E36-AC19-7E7118FE1917}" type="slidenum">
              <a:rPr lang="en-US"/>
              <a:pPr/>
              <a:t>‹#›</a:t>
            </a:fld>
            <a:endParaRPr lang="en-US"/>
          </a:p>
        </p:txBody>
      </p:sp>
    </p:spTree>
    <p:extLst>
      <p:ext uri="{BB962C8B-B14F-4D97-AF65-F5344CB8AC3E}">
        <p14:creationId xmlns:p14="http://schemas.microsoft.com/office/powerpoint/2010/main" val="42924785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7213"/>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7213"/>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2CD844E-9DFC-4B1A-BA38-BC1137B414F6}" type="slidenum">
              <a:rPr lang="en-US"/>
              <a:pPr/>
              <a:t>‹#›</a:t>
            </a:fld>
            <a:endParaRPr lang="en-US"/>
          </a:p>
        </p:txBody>
      </p:sp>
    </p:spTree>
    <p:extLst>
      <p:ext uri="{BB962C8B-B14F-4D97-AF65-F5344CB8AC3E}">
        <p14:creationId xmlns:p14="http://schemas.microsoft.com/office/powerpoint/2010/main" val="15369515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1B97BB-F470-4621-AF19-5A5BDD39EEA5}" type="slidenum">
              <a:rPr lang="en-US"/>
              <a:pPr/>
              <a:t>‹#›</a:t>
            </a:fld>
            <a:endParaRPr lang="en-US"/>
          </a:p>
        </p:txBody>
      </p:sp>
    </p:spTree>
    <p:extLst>
      <p:ext uri="{BB962C8B-B14F-4D97-AF65-F5344CB8AC3E}">
        <p14:creationId xmlns:p14="http://schemas.microsoft.com/office/powerpoint/2010/main" val="302744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45A7A29-F3C7-4E1F-8085-3553ED80900C}" type="slidenum">
              <a:rPr lang="en-US"/>
              <a:pPr/>
              <a:t>‹#›</a:t>
            </a:fld>
            <a:endParaRPr lang="en-US"/>
          </a:p>
        </p:txBody>
      </p:sp>
    </p:spTree>
    <p:extLst>
      <p:ext uri="{BB962C8B-B14F-4D97-AF65-F5344CB8AC3E}">
        <p14:creationId xmlns:p14="http://schemas.microsoft.com/office/powerpoint/2010/main" val="231444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477000"/>
            <a:ext cx="381000" cy="228600"/>
          </a:xfrm>
        </p:spPr>
        <p:txBody>
          <a:bodyPr/>
          <a:lstStyle>
            <a:lvl1pPr>
              <a:defRPr/>
            </a:lvl1pPr>
          </a:lstStyle>
          <a:p>
            <a:fld id="{57E02989-9B47-4C4D-8A32-48F1C0A5B0A3}" type="slidenum">
              <a:rPr lang="en-US"/>
              <a:pPr/>
              <a:t>‹#›</a:t>
            </a:fld>
            <a:endParaRPr lang="en-US"/>
          </a:p>
        </p:txBody>
      </p:sp>
    </p:spTree>
    <p:extLst>
      <p:ext uri="{BB962C8B-B14F-4D97-AF65-F5344CB8AC3E}">
        <p14:creationId xmlns:p14="http://schemas.microsoft.com/office/powerpoint/2010/main" val="23284368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44357D6-D3F2-4541-9FC0-79ECDF2EEA52}" type="slidenum">
              <a:rPr lang="en-US" smtClean="0"/>
              <a:pPr/>
              <a:t>‹#›</a:t>
            </a:fld>
            <a:endParaRPr lang="en-US"/>
          </a:p>
        </p:txBody>
      </p:sp>
    </p:spTree>
    <p:extLst>
      <p:ext uri="{BB962C8B-B14F-4D97-AF65-F5344CB8AC3E}">
        <p14:creationId xmlns:p14="http://schemas.microsoft.com/office/powerpoint/2010/main" val="2274267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44357D6-D3F2-4541-9FC0-79ECDF2EEA52}" type="slidenum">
              <a:rPr lang="en-US" smtClean="0"/>
              <a:pPr/>
              <a:t>‹#›</a:t>
            </a:fld>
            <a:endParaRPr lang="en-US"/>
          </a:p>
        </p:txBody>
      </p:sp>
    </p:spTree>
    <p:extLst>
      <p:ext uri="{BB962C8B-B14F-4D97-AF65-F5344CB8AC3E}">
        <p14:creationId xmlns:p14="http://schemas.microsoft.com/office/powerpoint/2010/main" val="3037399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827213"/>
            <a:ext cx="777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8534400" y="6553200"/>
            <a:ext cx="381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1">
                <a:solidFill>
                  <a:srgbClr val="6D6966"/>
                </a:solidFill>
                <a:latin typeface="+mn-lt"/>
              </a:defRPr>
            </a:lvl1pPr>
          </a:lstStyle>
          <a:p>
            <a:fld id="{344357D6-D3F2-4541-9FC0-79ECDF2EEA52}" type="slidenum">
              <a:rPr lang="en-US"/>
              <a:pPr/>
              <a:t>‹#›</a:t>
            </a:fld>
            <a:endParaRPr lang="en-US"/>
          </a:p>
        </p:txBody>
      </p:sp>
      <p:pic>
        <p:nvPicPr>
          <p:cNvPr id="1031" name="Picture 7" descr="ATA_Horz_2C_GIF_small"/>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8600" y="6019800"/>
            <a:ext cx="1412875" cy="677863"/>
          </a:xfrm>
          <a:prstGeom prst="rect">
            <a:avLst/>
          </a:prstGeom>
          <a:noFill/>
          <a:extLst>
            <a:ext uri="{909E8E84-426E-40DD-AFC4-6F175D3DCCD1}">
              <a14:hiddenFill xmlns:a14="http://schemas.microsoft.com/office/drawing/2010/main">
                <a:solidFill>
                  <a:srgbClr val="FFFFFF"/>
                </a:solidFill>
              </a14:hiddenFill>
            </a:ext>
          </a:extLst>
        </p:spPr>
      </p:pic>
      <p:sp>
        <p:nvSpPr>
          <p:cNvPr id="1036" name="Line 12"/>
          <p:cNvSpPr>
            <a:spLocks noChangeShapeType="1"/>
          </p:cNvSpPr>
          <p:nvPr/>
        </p:nvSpPr>
        <p:spPr bwMode="auto">
          <a:xfrm>
            <a:off x="0" y="5867400"/>
            <a:ext cx="9144000" cy="0"/>
          </a:xfrm>
          <a:prstGeom prst="line">
            <a:avLst/>
          </a:prstGeom>
          <a:noFill/>
          <a:ln w="6350" cap="rnd">
            <a:solidFill>
              <a:srgbClr val="6D69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 name="Rectangle 13"/>
          <p:cNvSpPr>
            <a:spLocks noChangeArrowheads="1"/>
          </p:cNvSpPr>
          <p:nvPr/>
        </p:nvSpPr>
        <p:spPr bwMode="auto">
          <a:xfrm>
            <a:off x="7239000" y="6248400"/>
            <a:ext cx="1676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r>
              <a:rPr lang="en-US" sz="1000" b="1" dirty="0">
                <a:solidFill>
                  <a:srgbClr val="6D6966"/>
                </a:solidFill>
                <a:latin typeface="Arial" charset="0"/>
              </a:rPr>
              <a:t>www.activetrans.org</a:t>
            </a:r>
          </a:p>
        </p:txBody>
      </p:sp>
      <p:sp>
        <p:nvSpPr>
          <p:cNvPr id="8" name="Rectangle 6"/>
          <p:cNvSpPr txBox="1">
            <a:spLocks noChangeArrowheads="1"/>
          </p:cNvSpPr>
          <p:nvPr userDrawn="1"/>
        </p:nvSpPr>
        <p:spPr bwMode="auto">
          <a:xfrm>
            <a:off x="8534400" y="6553200"/>
            <a:ext cx="381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6D6966"/>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344357D6-D3F2-4541-9FC0-79ECDF2EEA52}" type="slidenum">
              <a:rPr lang="en-US" smtClean="0"/>
              <a:pPr/>
              <a:t>‹#›</a:t>
            </a:fld>
            <a:endParaRPr lang="en-US"/>
          </a:p>
        </p:txBody>
      </p:sp>
      <p:sp>
        <p:nvSpPr>
          <p:cNvPr id="9" name="Text Box 14"/>
          <p:cNvSpPr txBox="1">
            <a:spLocks noChangeArrowheads="1"/>
          </p:cNvSpPr>
          <p:nvPr userDrawn="1"/>
        </p:nvSpPr>
        <p:spPr bwMode="auto">
          <a:xfrm>
            <a:off x="2362200" y="6232525"/>
            <a:ext cx="4876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 b="1" i="1" dirty="0" err="1">
                <a:solidFill>
                  <a:srgbClr val="6D6966"/>
                </a:solidFill>
                <a:latin typeface="Georgia" pitchFamily="18" charset="0"/>
              </a:rPr>
              <a:t>Chicagoland’s</a:t>
            </a:r>
            <a:r>
              <a:rPr lang="en-US" sz="1000" b="1" i="1" dirty="0">
                <a:solidFill>
                  <a:srgbClr val="6D6966"/>
                </a:solidFill>
                <a:latin typeface="Georgia" pitchFamily="18" charset="0"/>
              </a:rPr>
              <a:t> voice for better biking, walking and transit.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56" r:id="rId10"/>
    <p:sldLayoutId id="2147483657" r:id="rId11"/>
    <p:sldLayoutId id="2147483658" r:id="rId12"/>
    <p:sldLayoutId id="2147483659"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400">
          <a:solidFill>
            <a:srgbClr val="6BA634"/>
          </a:solidFill>
          <a:latin typeface="+mj-lt"/>
          <a:ea typeface="+mj-ea"/>
          <a:cs typeface="+mj-cs"/>
        </a:defRPr>
      </a:lvl1pPr>
      <a:lvl2pPr algn="l" rtl="0" eaLnBrk="1" fontAlgn="base" hangingPunct="1">
        <a:spcBef>
          <a:spcPct val="0"/>
        </a:spcBef>
        <a:spcAft>
          <a:spcPct val="0"/>
        </a:spcAft>
        <a:defRPr sz="3400">
          <a:solidFill>
            <a:srgbClr val="6BA634"/>
          </a:solidFill>
          <a:latin typeface="Arial" charset="0"/>
        </a:defRPr>
      </a:lvl2pPr>
      <a:lvl3pPr algn="l" rtl="0" eaLnBrk="1" fontAlgn="base" hangingPunct="1">
        <a:spcBef>
          <a:spcPct val="0"/>
        </a:spcBef>
        <a:spcAft>
          <a:spcPct val="0"/>
        </a:spcAft>
        <a:defRPr sz="3400">
          <a:solidFill>
            <a:srgbClr val="6BA634"/>
          </a:solidFill>
          <a:latin typeface="Arial" charset="0"/>
        </a:defRPr>
      </a:lvl3pPr>
      <a:lvl4pPr algn="l" rtl="0" eaLnBrk="1" fontAlgn="base" hangingPunct="1">
        <a:spcBef>
          <a:spcPct val="0"/>
        </a:spcBef>
        <a:spcAft>
          <a:spcPct val="0"/>
        </a:spcAft>
        <a:defRPr sz="3400">
          <a:solidFill>
            <a:srgbClr val="6BA634"/>
          </a:solidFill>
          <a:latin typeface="Arial" charset="0"/>
        </a:defRPr>
      </a:lvl4pPr>
      <a:lvl5pPr algn="l" rtl="0" eaLnBrk="1" fontAlgn="base" hangingPunct="1">
        <a:spcBef>
          <a:spcPct val="0"/>
        </a:spcBef>
        <a:spcAft>
          <a:spcPct val="0"/>
        </a:spcAft>
        <a:defRPr sz="3400">
          <a:solidFill>
            <a:srgbClr val="6BA634"/>
          </a:solidFill>
          <a:latin typeface="Arial" charset="0"/>
        </a:defRPr>
      </a:lvl5pPr>
      <a:lvl6pPr marL="457200" algn="l" rtl="0" eaLnBrk="1" fontAlgn="base" hangingPunct="1">
        <a:spcBef>
          <a:spcPct val="0"/>
        </a:spcBef>
        <a:spcAft>
          <a:spcPct val="0"/>
        </a:spcAft>
        <a:defRPr sz="3400">
          <a:solidFill>
            <a:srgbClr val="6BA634"/>
          </a:solidFill>
          <a:latin typeface="Arial" charset="0"/>
        </a:defRPr>
      </a:lvl6pPr>
      <a:lvl7pPr marL="914400" algn="l" rtl="0" eaLnBrk="1" fontAlgn="base" hangingPunct="1">
        <a:spcBef>
          <a:spcPct val="0"/>
        </a:spcBef>
        <a:spcAft>
          <a:spcPct val="0"/>
        </a:spcAft>
        <a:defRPr sz="3400">
          <a:solidFill>
            <a:srgbClr val="6BA634"/>
          </a:solidFill>
          <a:latin typeface="Arial" charset="0"/>
        </a:defRPr>
      </a:lvl7pPr>
      <a:lvl8pPr marL="1371600" algn="l" rtl="0" eaLnBrk="1" fontAlgn="base" hangingPunct="1">
        <a:spcBef>
          <a:spcPct val="0"/>
        </a:spcBef>
        <a:spcAft>
          <a:spcPct val="0"/>
        </a:spcAft>
        <a:defRPr sz="3400">
          <a:solidFill>
            <a:srgbClr val="6BA634"/>
          </a:solidFill>
          <a:latin typeface="Arial" charset="0"/>
        </a:defRPr>
      </a:lvl8pPr>
      <a:lvl9pPr marL="1828800" algn="l" rtl="0" eaLnBrk="1" fontAlgn="base" hangingPunct="1">
        <a:spcBef>
          <a:spcPct val="0"/>
        </a:spcBef>
        <a:spcAft>
          <a:spcPct val="0"/>
        </a:spcAft>
        <a:defRPr sz="3400">
          <a:solidFill>
            <a:srgbClr val="6BA634"/>
          </a:solidFill>
          <a:latin typeface="Arial" charset="0"/>
        </a:defRPr>
      </a:lvl9pPr>
    </p:titleStyle>
    <p:bodyStyle>
      <a:lvl1pPr marL="168275" indent="-168275" algn="l" rtl="0" eaLnBrk="1" fontAlgn="base" hangingPunct="1">
        <a:spcBef>
          <a:spcPct val="20000"/>
        </a:spcBef>
        <a:spcAft>
          <a:spcPct val="0"/>
        </a:spcAft>
        <a:buChar char="•"/>
        <a:defRPr sz="2400">
          <a:solidFill>
            <a:srgbClr val="6D6966"/>
          </a:solidFill>
          <a:latin typeface="+mn-lt"/>
          <a:ea typeface="+mn-ea"/>
          <a:cs typeface="+mn-cs"/>
        </a:defRPr>
      </a:lvl1pPr>
      <a:lvl2pPr marL="573088" indent="-228600" algn="l" rtl="0" eaLnBrk="1" fontAlgn="base" hangingPunct="1">
        <a:spcBef>
          <a:spcPct val="20000"/>
        </a:spcBef>
        <a:spcAft>
          <a:spcPct val="0"/>
        </a:spcAft>
        <a:buChar char="–"/>
        <a:defRPr sz="2000">
          <a:solidFill>
            <a:srgbClr val="6D6966"/>
          </a:solidFill>
          <a:latin typeface="Georgia" pitchFamily="18" charset="0"/>
        </a:defRPr>
      </a:lvl2pPr>
      <a:lvl3pPr marL="917575" indent="-176213" algn="l" rtl="0" eaLnBrk="1" fontAlgn="base" hangingPunct="1">
        <a:spcBef>
          <a:spcPct val="20000"/>
        </a:spcBef>
        <a:spcAft>
          <a:spcPct val="0"/>
        </a:spcAft>
        <a:buChar char="•"/>
        <a:defRPr sz="1600" i="1">
          <a:solidFill>
            <a:srgbClr val="6D6966"/>
          </a:solidFill>
          <a:latin typeface="Georgia" pitchFamily="18" charset="0"/>
        </a:defRPr>
      </a:lvl3pPr>
      <a:lvl4pPr marL="1260475" indent="-114300" algn="l" rtl="0" eaLnBrk="1" fontAlgn="base" hangingPunct="1">
        <a:spcBef>
          <a:spcPct val="20000"/>
        </a:spcBef>
        <a:spcAft>
          <a:spcPct val="0"/>
        </a:spcAft>
        <a:defRPr sz="2000" i="1">
          <a:solidFill>
            <a:srgbClr val="6D6966"/>
          </a:solidFill>
          <a:latin typeface="Georgia" pitchFamily="18" charset="0"/>
        </a:defRPr>
      </a:lvl4pPr>
      <a:lvl5pPr marL="2057400" indent="-228600" algn="l" rtl="0" eaLnBrk="1" fontAlgn="base" hangingPunct="1">
        <a:spcBef>
          <a:spcPct val="20000"/>
        </a:spcBef>
        <a:spcAft>
          <a:spcPct val="0"/>
        </a:spcAft>
        <a:defRPr sz="2000">
          <a:solidFill>
            <a:srgbClr val="6D6966"/>
          </a:solidFill>
          <a:latin typeface="Georgia" pitchFamily="18" charset="0"/>
        </a:defRPr>
      </a:lvl5pPr>
      <a:lvl6pPr marL="2514600" indent="-228600" algn="l" rtl="0" eaLnBrk="1" fontAlgn="base" hangingPunct="1">
        <a:spcBef>
          <a:spcPct val="20000"/>
        </a:spcBef>
        <a:spcAft>
          <a:spcPct val="0"/>
        </a:spcAft>
        <a:defRPr sz="2000">
          <a:solidFill>
            <a:srgbClr val="6D6966"/>
          </a:solidFill>
          <a:latin typeface="Georgia" pitchFamily="18" charset="0"/>
        </a:defRPr>
      </a:lvl6pPr>
      <a:lvl7pPr marL="2971800" indent="-228600" algn="l" rtl="0" eaLnBrk="1" fontAlgn="base" hangingPunct="1">
        <a:spcBef>
          <a:spcPct val="20000"/>
        </a:spcBef>
        <a:spcAft>
          <a:spcPct val="0"/>
        </a:spcAft>
        <a:defRPr sz="2000">
          <a:solidFill>
            <a:srgbClr val="6D6966"/>
          </a:solidFill>
          <a:latin typeface="Georgia" pitchFamily="18" charset="0"/>
        </a:defRPr>
      </a:lvl7pPr>
      <a:lvl8pPr marL="3429000" indent="-228600" algn="l" rtl="0" eaLnBrk="1" fontAlgn="base" hangingPunct="1">
        <a:spcBef>
          <a:spcPct val="20000"/>
        </a:spcBef>
        <a:spcAft>
          <a:spcPct val="0"/>
        </a:spcAft>
        <a:defRPr sz="2000">
          <a:solidFill>
            <a:srgbClr val="6D6966"/>
          </a:solidFill>
          <a:latin typeface="Georgia" pitchFamily="18" charset="0"/>
        </a:defRPr>
      </a:lvl8pPr>
      <a:lvl9pPr marL="3886200" indent="-228600" algn="l" rtl="0" eaLnBrk="1" fontAlgn="base" hangingPunct="1">
        <a:spcBef>
          <a:spcPct val="20000"/>
        </a:spcBef>
        <a:spcAft>
          <a:spcPct val="0"/>
        </a:spcAft>
        <a:defRPr sz="2000">
          <a:solidFill>
            <a:srgbClr val="6D6966"/>
          </a:solidFill>
          <a:latin typeface="Georgia"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lickr.com/photos/bob_hoel/11034391575/in/photostream/"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hyperlink" Target="http://www.flickr.com/photos/bob_hoel/11034596533/in/photostream/"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M:\General Advocacy &amp; Legislation\Local and Regional Advocacy\Transit\Issues &amp; Action Alerts\Complete Stations\Gary Metro Center\Gary Pics\gary lolla 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184"/>
          <a:stretch/>
        </p:blipFill>
        <p:spPr bwMode="auto">
          <a:xfrm>
            <a:off x="-87185" y="1"/>
            <a:ext cx="9261863"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noGrp="1"/>
          </p:cNvSpPr>
          <p:nvPr/>
        </p:nvSpPr>
        <p:spPr bwMode="auto">
          <a:xfrm>
            <a:off x="8534400" y="6553200"/>
            <a:ext cx="381000" cy="228600"/>
          </a:xfrm>
          <a:prstGeom prst="rect">
            <a:avLst/>
          </a:prstGeom>
          <a:noFill/>
          <a:extLst/>
        </p:spPr>
        <p:txBody>
          <a:bodyPr lIns="0" tIns="0" rIns="0" bIns="0"/>
          <a:lstStyle/>
          <a:p>
            <a:pPr algn="r">
              <a:defRPr/>
            </a:pPr>
            <a:fld id="{3E39BFD3-90AD-4B87-B412-BC91BFBBB38B}" type="slidenum">
              <a:rPr lang="en-US" sz="1000" b="1">
                <a:solidFill>
                  <a:srgbClr val="6D6966"/>
                </a:solidFill>
                <a:latin typeface="+mn-lt"/>
                <a:cs typeface="+mn-cs"/>
              </a:rPr>
              <a:pPr algn="r">
                <a:defRPr/>
              </a:pPr>
              <a:t>1</a:t>
            </a:fld>
            <a:endParaRPr lang="en-US" sz="1000" b="1" dirty="0">
              <a:solidFill>
                <a:srgbClr val="6D6966"/>
              </a:solidFill>
              <a:latin typeface="+mn-lt"/>
              <a:cs typeface="+mn-cs"/>
            </a:endParaRPr>
          </a:p>
        </p:txBody>
      </p:sp>
      <p:sp>
        <p:nvSpPr>
          <p:cNvPr id="18435" name="Rectangle 66"/>
          <p:cNvSpPr>
            <a:spLocks noChangeArrowheads="1"/>
          </p:cNvSpPr>
          <p:nvPr/>
        </p:nvSpPr>
        <p:spPr bwMode="auto">
          <a:xfrm>
            <a:off x="-87184" y="457200"/>
            <a:ext cx="6945184" cy="1879600"/>
          </a:xfrm>
          <a:prstGeom prst="rect">
            <a:avLst/>
          </a:prstGeom>
          <a:solidFill>
            <a:schemeClr val="bg1">
              <a:alpha val="89803"/>
            </a:schemeClr>
          </a:solidFill>
          <a:ln w="9525">
            <a:noFill/>
            <a:miter lim="800000"/>
            <a:headEnd/>
            <a:tailEnd/>
          </a:ln>
        </p:spPr>
        <p:txBody>
          <a:bodyPr wrap="none" anchor="ctr"/>
          <a:lstStyle/>
          <a:p>
            <a:endParaRPr lang="en-US" sz="2400" b="1">
              <a:latin typeface="Times New Roman" pitchFamily="18" charset="0"/>
            </a:endParaRPr>
          </a:p>
        </p:txBody>
      </p:sp>
      <p:sp>
        <p:nvSpPr>
          <p:cNvPr id="18436" name="Rectangle 2"/>
          <p:cNvSpPr>
            <a:spLocks noGrp="1" noChangeArrowheads="1"/>
          </p:cNvSpPr>
          <p:nvPr>
            <p:ph type="title" idx="4294967295"/>
          </p:nvPr>
        </p:nvSpPr>
        <p:spPr>
          <a:xfrm>
            <a:off x="445514" y="781892"/>
            <a:ext cx="6402387" cy="609600"/>
          </a:xfrm>
        </p:spPr>
        <p:txBody>
          <a:bodyPr/>
          <a:lstStyle/>
          <a:p>
            <a:pPr eaLnBrk="1" hangingPunct="1"/>
            <a:r>
              <a:rPr lang="en-US" sz="3600" dirty="0" smtClean="0"/>
              <a:t>Complete Stations  </a:t>
            </a:r>
          </a:p>
        </p:txBody>
      </p:sp>
      <p:sp>
        <p:nvSpPr>
          <p:cNvPr id="18437" name="Rectangle 3"/>
          <p:cNvSpPr>
            <a:spLocks noGrp="1" noChangeArrowheads="1"/>
          </p:cNvSpPr>
          <p:nvPr>
            <p:ph type="body" idx="4294967295"/>
          </p:nvPr>
        </p:nvSpPr>
        <p:spPr>
          <a:xfrm>
            <a:off x="455613" y="1676400"/>
            <a:ext cx="7772400" cy="533400"/>
          </a:xfrm>
        </p:spPr>
        <p:txBody>
          <a:bodyPr/>
          <a:lstStyle/>
          <a:p>
            <a:pPr>
              <a:buNone/>
            </a:pPr>
            <a:r>
              <a:rPr lang="en-US" sz="1400" i="1" dirty="0" smtClean="0">
                <a:latin typeface="Georgia" pitchFamily="18" charset="0"/>
              </a:rPr>
              <a:t>presented by</a:t>
            </a:r>
            <a:r>
              <a:rPr lang="en-US" sz="1400" dirty="0" smtClean="0"/>
              <a:t> </a:t>
            </a:r>
            <a:r>
              <a:rPr lang="en-US" sz="1400" b="1" dirty="0" smtClean="0"/>
              <a:t>Active Transportation Alliance </a:t>
            </a:r>
            <a:r>
              <a:rPr lang="en-US" sz="1400" i="1" dirty="0" smtClean="0">
                <a:latin typeface="Georgia" pitchFamily="18" charset="0"/>
              </a:rPr>
              <a:t>on June 6</a:t>
            </a:r>
            <a:r>
              <a:rPr lang="en-US" sz="1400" i="1" baseline="30000" dirty="0" smtClean="0">
                <a:latin typeface="Georgia" pitchFamily="18" charset="0"/>
              </a:rPr>
              <a:t>th</a:t>
            </a:r>
            <a:r>
              <a:rPr lang="en-US" sz="1400" i="1" dirty="0" smtClean="0">
                <a:latin typeface="Georgia" pitchFamily="18" charset="0"/>
              </a:rPr>
              <a:t>, 2014</a:t>
            </a:r>
            <a:endParaRPr lang="en-US" sz="1400" dirty="0" smtClean="0"/>
          </a:p>
          <a:p>
            <a:pPr>
              <a:buNone/>
            </a:pPr>
            <a:r>
              <a:rPr lang="en-US" sz="1400" i="1" dirty="0" smtClean="0">
                <a:latin typeface="Georgia" pitchFamily="18" charset="0"/>
              </a:rPr>
              <a:t>to </a:t>
            </a:r>
            <a:r>
              <a:rPr lang="en-US" sz="1400" b="1" dirty="0"/>
              <a:t>Transport Chicago</a:t>
            </a:r>
          </a:p>
          <a:p>
            <a:pPr eaLnBrk="1" hangingPunct="1">
              <a:buFontTx/>
              <a:buNone/>
            </a:pPr>
            <a:endParaRPr lang="en-US" sz="1400" b="1" dirty="0" smtClean="0"/>
          </a:p>
          <a:p>
            <a:pPr eaLnBrk="1" hangingPunct="1">
              <a:buFontTx/>
              <a:buNone/>
            </a:pPr>
            <a:endParaRPr lang="en-US" sz="1400" b="1" dirty="0" smtClean="0"/>
          </a:p>
          <a:p>
            <a:pPr eaLnBrk="1" hangingPunct="1">
              <a:buFontTx/>
              <a:buNone/>
            </a:pPr>
            <a:endParaRPr lang="en-US" sz="1400" b="1" i="1" dirty="0" smtClean="0"/>
          </a:p>
        </p:txBody>
      </p:sp>
    </p:spTree>
    <p:extLst>
      <p:ext uri="{BB962C8B-B14F-4D97-AF65-F5344CB8AC3E}">
        <p14:creationId xmlns:p14="http://schemas.microsoft.com/office/powerpoint/2010/main" val="2867031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Stations version 2.0</a:t>
            </a:r>
            <a:endParaRPr lang="en-US" dirty="0"/>
          </a:p>
        </p:txBody>
      </p:sp>
      <p:sp>
        <p:nvSpPr>
          <p:cNvPr id="5" name="Content Placeholder 4"/>
          <p:cNvSpPr>
            <a:spLocks noGrp="1"/>
          </p:cNvSpPr>
          <p:nvPr>
            <p:ph idx="1"/>
          </p:nvPr>
        </p:nvSpPr>
        <p:spPr/>
        <p:txBody>
          <a:bodyPr/>
          <a:lstStyle/>
          <a:p>
            <a:r>
              <a:rPr lang="en-US" sz="2000" dirty="0" smtClean="0"/>
              <a:t>Elmhurst-</a:t>
            </a:r>
          </a:p>
          <a:p>
            <a:pPr lvl="1"/>
            <a:r>
              <a:rPr lang="en-US" sz="1800" dirty="0" smtClean="0"/>
              <a:t>Elmhurst Bike Club</a:t>
            </a:r>
          </a:p>
          <a:p>
            <a:r>
              <a:rPr lang="en-US" sz="2000" dirty="0" smtClean="0"/>
              <a:t>Addison Blue Line-</a:t>
            </a:r>
          </a:p>
          <a:p>
            <a:pPr lvl="1"/>
            <a:r>
              <a:rPr lang="en-US" sz="1800" dirty="0" smtClean="0"/>
              <a:t>Avondale </a:t>
            </a:r>
            <a:r>
              <a:rPr lang="en-US" sz="1800" dirty="0"/>
              <a:t>Neighborhood Assoc., Addison Avondale Mural Garden</a:t>
            </a:r>
            <a:endParaRPr lang="en-US" sz="1800" dirty="0" smtClean="0"/>
          </a:p>
          <a:p>
            <a:r>
              <a:rPr lang="en-US" sz="2000" dirty="0" err="1" smtClean="0"/>
              <a:t>Kedzie</a:t>
            </a:r>
            <a:r>
              <a:rPr lang="en-US" sz="2000" dirty="0" smtClean="0"/>
              <a:t> Metra-</a:t>
            </a:r>
          </a:p>
          <a:p>
            <a:pPr lvl="1"/>
            <a:r>
              <a:rPr lang="en-US" sz="1800" dirty="0" smtClean="0"/>
              <a:t>Breakthrough Urban Ministries</a:t>
            </a:r>
          </a:p>
          <a:p>
            <a:r>
              <a:rPr lang="en-US" sz="2000" dirty="0" err="1" smtClean="0"/>
              <a:t>Kostner</a:t>
            </a:r>
            <a:r>
              <a:rPr lang="en-US" sz="2000" dirty="0" smtClean="0"/>
              <a:t> Pink Line-</a:t>
            </a:r>
          </a:p>
          <a:p>
            <a:pPr lvl="1"/>
            <a:r>
              <a:rPr lang="en-US" sz="1800" dirty="0" smtClean="0"/>
              <a:t>Little Village Environmental Justice Org (LVJEO)</a:t>
            </a:r>
          </a:p>
          <a:p>
            <a:r>
              <a:rPr lang="en-US" sz="2000" dirty="0" smtClean="0"/>
              <a:t>Gary Metro</a:t>
            </a:r>
          </a:p>
          <a:p>
            <a:pPr lvl="1"/>
            <a:r>
              <a:rPr lang="en-US" sz="1800" dirty="0" smtClean="0"/>
              <a:t>Gary Rotary Club</a:t>
            </a:r>
          </a:p>
          <a:p>
            <a:r>
              <a:rPr lang="en-US" sz="2000" dirty="0" err="1" smtClean="0"/>
              <a:t>Clybourn</a:t>
            </a:r>
            <a:r>
              <a:rPr lang="en-US" sz="2000" dirty="0" smtClean="0"/>
              <a:t> Metra (late June 2014)</a:t>
            </a:r>
            <a:endParaRPr lang="en-US" sz="2000"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10</a:t>
            </a:fld>
            <a:endParaRPr lang="en-US"/>
          </a:p>
        </p:txBody>
      </p:sp>
    </p:spTree>
    <p:extLst>
      <p:ext uri="{BB962C8B-B14F-4D97-AF65-F5344CB8AC3E}">
        <p14:creationId xmlns:p14="http://schemas.microsoft.com/office/powerpoint/2010/main" val="1129728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Stations version 2.0</a:t>
            </a:r>
          </a:p>
        </p:txBody>
      </p:sp>
      <p:sp>
        <p:nvSpPr>
          <p:cNvPr id="6" name="Text Placeholder 5"/>
          <p:cNvSpPr>
            <a:spLocks noGrp="1"/>
          </p:cNvSpPr>
          <p:nvPr>
            <p:ph type="body" sz="half" idx="2"/>
          </p:nvPr>
        </p:nvSpPr>
        <p:spPr/>
        <p:txBody>
          <a:bodyPr/>
          <a:lstStyle/>
          <a:p>
            <a:r>
              <a:rPr lang="en-US" dirty="0" smtClean="0"/>
              <a:t>Elmhurst Metra</a:t>
            </a:r>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11</a:t>
            </a:fld>
            <a:endParaRPr lang="en-US"/>
          </a:p>
        </p:txBody>
      </p:sp>
      <p:pic>
        <p:nvPicPr>
          <p:cNvPr id="7" name="Content Placeholder 6" descr="P1000726">
            <a:hlinkClick r:id="rId3" tooltip="&quot;P1000726 by Bob_Hoel&quo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267200" y="838200"/>
            <a:ext cx="3045882" cy="2284412"/>
          </a:xfrm>
          <a:prstGeom prst="rect">
            <a:avLst/>
          </a:prstGeom>
          <a:noFill/>
          <a:ln>
            <a:noFill/>
          </a:ln>
        </p:spPr>
      </p:pic>
      <p:pic>
        <p:nvPicPr>
          <p:cNvPr id="8" name="Picture 7" descr="P1000729">
            <a:hlinkClick r:id="rId5" tooltip="&quot;P1000729 by Bob_Hoel&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276600"/>
            <a:ext cx="3097856" cy="2334236"/>
          </a:xfrm>
          <a:prstGeom prst="rect">
            <a:avLst/>
          </a:prstGeom>
          <a:noFill/>
          <a:ln>
            <a:noFill/>
          </a:ln>
        </p:spPr>
      </p:pic>
    </p:spTree>
    <p:extLst>
      <p:ext uri="{BB962C8B-B14F-4D97-AF65-F5344CB8AC3E}">
        <p14:creationId xmlns:p14="http://schemas.microsoft.com/office/powerpoint/2010/main" val="104960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Stations version 2.0</a:t>
            </a:r>
          </a:p>
        </p:txBody>
      </p:sp>
      <p:pic>
        <p:nvPicPr>
          <p:cNvPr id="1026" name="Picture 2" descr="M:\General Advocacy &amp; Legislation\Local and Regional Advocacy\Transit\Issues &amp; Action Alerts\Complete Stations\Gary Metro Center\Gary Pics\gary lolla 23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575050" y="1290589"/>
            <a:ext cx="5111750" cy="3818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lstStyle/>
          <a:p>
            <a:r>
              <a:rPr lang="en-US" dirty="0" smtClean="0"/>
              <a:t>Gary Metro	</a:t>
            </a:r>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12</a:t>
            </a:fld>
            <a:endParaRPr lang="en-US"/>
          </a:p>
        </p:txBody>
      </p:sp>
    </p:spTree>
    <p:extLst>
      <p:ext uri="{BB962C8B-B14F-4D97-AF65-F5344CB8AC3E}">
        <p14:creationId xmlns:p14="http://schemas.microsoft.com/office/powerpoint/2010/main" val="4142125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Stations version 2.0</a:t>
            </a:r>
          </a:p>
        </p:txBody>
      </p:sp>
      <p:pic>
        <p:nvPicPr>
          <p:cNvPr id="10" name="Content Placeholder 8" descr="M:\Administration Files\Personal Folders\Kevin Dekkinga\My Pictures\Addison Station Assessment\Addison Station Assessment 006.jpg"/>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352800" y="1116012"/>
            <a:ext cx="5556250" cy="4167188"/>
          </a:xfrm>
          <a:prstGeom prst="rect">
            <a:avLst/>
          </a:prstGeom>
          <a:noFill/>
          <a:ln>
            <a:noFill/>
          </a:ln>
        </p:spPr>
      </p:pic>
      <p:sp>
        <p:nvSpPr>
          <p:cNvPr id="6" name="Text Placeholder 5"/>
          <p:cNvSpPr>
            <a:spLocks noGrp="1"/>
          </p:cNvSpPr>
          <p:nvPr>
            <p:ph type="body" sz="half" idx="2"/>
          </p:nvPr>
        </p:nvSpPr>
        <p:spPr/>
        <p:txBody>
          <a:bodyPr/>
          <a:lstStyle/>
          <a:p>
            <a:r>
              <a:rPr lang="en-US" dirty="0" smtClean="0"/>
              <a:t>Addison Blue Line</a:t>
            </a:r>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13</a:t>
            </a:fld>
            <a:endParaRPr lang="en-US"/>
          </a:p>
        </p:txBody>
      </p:sp>
    </p:spTree>
    <p:extLst>
      <p:ext uri="{BB962C8B-B14F-4D97-AF65-F5344CB8AC3E}">
        <p14:creationId xmlns:p14="http://schemas.microsoft.com/office/powerpoint/2010/main" val="483496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Activity: Try the Complete Stations Assessment</a:t>
            </a:r>
            <a:endParaRPr lang="en-US" dirty="0"/>
          </a:p>
        </p:txBody>
      </p:sp>
      <p:sp>
        <p:nvSpPr>
          <p:cNvPr id="9" name="Content Placeholder 8"/>
          <p:cNvSpPr>
            <a:spLocks noGrp="1"/>
          </p:cNvSpPr>
          <p:nvPr>
            <p:ph idx="1"/>
          </p:nvPr>
        </p:nvSpPr>
        <p:spPr/>
        <p:txBody>
          <a:bodyPr/>
          <a:lstStyle/>
          <a:p>
            <a:r>
              <a:rPr lang="en-US" dirty="0" smtClean="0"/>
              <a:t>Small groups of 3-4</a:t>
            </a:r>
          </a:p>
          <a:p>
            <a:r>
              <a:rPr lang="en-US" dirty="0" smtClean="0"/>
              <a:t>Review photo package</a:t>
            </a:r>
          </a:p>
          <a:p>
            <a:r>
              <a:rPr lang="en-US" dirty="0" smtClean="0"/>
              <a:t>Answer a few questions from each section</a:t>
            </a:r>
            <a:endParaRPr lang="en-US" dirty="0"/>
          </a:p>
        </p:txBody>
      </p:sp>
      <p:sp>
        <p:nvSpPr>
          <p:cNvPr id="7" name="Slide Number Placeholder 6"/>
          <p:cNvSpPr>
            <a:spLocks noGrp="1"/>
          </p:cNvSpPr>
          <p:nvPr>
            <p:ph type="sldNum" sz="quarter" idx="10"/>
          </p:nvPr>
        </p:nvSpPr>
        <p:spPr/>
        <p:txBody>
          <a:bodyPr/>
          <a:lstStyle/>
          <a:p>
            <a:fld id="{5A1B97BB-F470-4621-AF19-5A5BDD39EEA5}" type="slidenum">
              <a:rPr lang="en-US" smtClean="0"/>
              <a:pPr/>
              <a:t>14</a:t>
            </a:fld>
            <a:endParaRPr lang="en-US"/>
          </a:p>
        </p:txBody>
      </p:sp>
    </p:spTree>
    <p:extLst>
      <p:ext uri="{BB962C8B-B14F-4D97-AF65-F5344CB8AC3E}">
        <p14:creationId xmlns:p14="http://schemas.microsoft.com/office/powerpoint/2010/main" val="200187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What worked?  What did you like about the assessment?</a:t>
            </a:r>
            <a:br>
              <a:rPr lang="en-US" dirty="0" smtClean="0"/>
            </a:br>
            <a:endParaRPr lang="en-US" dirty="0" smtClean="0"/>
          </a:p>
          <a:p>
            <a:r>
              <a:rPr lang="en-US" dirty="0" smtClean="0"/>
              <a:t>What’s missing?  How could we make this better and more useful?</a:t>
            </a:r>
            <a:br>
              <a:rPr lang="en-US" dirty="0" smtClean="0"/>
            </a:br>
            <a:endParaRPr lang="en-US" dirty="0" smtClean="0"/>
          </a:p>
          <a:p>
            <a:r>
              <a:rPr lang="en-US" dirty="0" smtClean="0"/>
              <a:t>What possibilities exist for using this tool in your work?</a:t>
            </a:r>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15</a:t>
            </a:fld>
            <a:endParaRPr lang="en-US"/>
          </a:p>
        </p:txBody>
      </p:sp>
    </p:spTree>
    <p:extLst>
      <p:ext uri="{BB962C8B-B14F-4D97-AF65-F5344CB8AC3E}">
        <p14:creationId xmlns:p14="http://schemas.microsoft.com/office/powerpoint/2010/main" val="3333714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Notes</a:t>
            </a:r>
            <a:endParaRPr lang="en-US" dirty="0"/>
          </a:p>
        </p:txBody>
      </p:sp>
      <p:sp>
        <p:nvSpPr>
          <p:cNvPr id="3" name="Content Placeholder 2"/>
          <p:cNvSpPr>
            <a:spLocks noGrp="1"/>
          </p:cNvSpPr>
          <p:nvPr>
            <p:ph idx="1"/>
          </p:nvPr>
        </p:nvSpPr>
        <p:spPr>
          <a:xfrm>
            <a:off x="762000" y="1295400"/>
            <a:ext cx="7772400" cy="4341813"/>
          </a:xfrm>
        </p:spPr>
        <p:txBody>
          <a:bodyPr/>
          <a:lstStyle/>
          <a:p>
            <a:pPr marL="0" indent="0">
              <a:buNone/>
            </a:pPr>
            <a:r>
              <a:rPr lang="en-US" dirty="0"/>
              <a:t>What worked?  What did you like about the assessment</a:t>
            </a:r>
            <a:r>
              <a:rPr lang="en-US" dirty="0" smtClean="0"/>
              <a:t>?</a:t>
            </a:r>
          </a:p>
          <a:p>
            <a:r>
              <a:rPr lang="en-US" sz="2000" dirty="0" smtClean="0"/>
              <a:t>Call attention to things that people might take for granted on their regular commute</a:t>
            </a:r>
          </a:p>
          <a:p>
            <a:r>
              <a:rPr lang="en-US" sz="2000" dirty="0" smtClean="0"/>
              <a:t>Covered the entire experience</a:t>
            </a:r>
          </a:p>
          <a:p>
            <a:r>
              <a:rPr lang="en-US" sz="2000" dirty="0" smtClean="0"/>
              <a:t>Good to ask about cleanliness</a:t>
            </a:r>
          </a:p>
          <a:p>
            <a:r>
              <a:rPr lang="en-US" sz="2000" dirty="0" smtClean="0"/>
              <a:t>Good to ask about amenities in the station (security, vending, staff present)</a:t>
            </a:r>
          </a:p>
          <a:p>
            <a:r>
              <a:rPr lang="en-US" sz="2000" dirty="0" smtClean="0"/>
              <a:t>This is a short checklist-people don’t get lost in the details</a:t>
            </a:r>
            <a:endParaRPr lang="en-US" sz="2000"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16</a:t>
            </a:fld>
            <a:endParaRPr lang="en-US"/>
          </a:p>
        </p:txBody>
      </p:sp>
    </p:spTree>
    <p:extLst>
      <p:ext uri="{BB962C8B-B14F-4D97-AF65-F5344CB8AC3E}">
        <p14:creationId xmlns:p14="http://schemas.microsoft.com/office/powerpoint/2010/main" val="1123549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Notes</a:t>
            </a:r>
          </a:p>
        </p:txBody>
      </p:sp>
      <p:sp>
        <p:nvSpPr>
          <p:cNvPr id="3" name="Content Placeholder 2"/>
          <p:cNvSpPr>
            <a:spLocks noGrp="1"/>
          </p:cNvSpPr>
          <p:nvPr>
            <p:ph idx="1"/>
          </p:nvPr>
        </p:nvSpPr>
        <p:spPr>
          <a:xfrm>
            <a:off x="762000" y="1295400"/>
            <a:ext cx="7772400" cy="4341813"/>
          </a:xfrm>
        </p:spPr>
        <p:txBody>
          <a:bodyPr/>
          <a:lstStyle/>
          <a:p>
            <a:pPr marL="0" indent="0">
              <a:buNone/>
            </a:pPr>
            <a:r>
              <a:rPr lang="en-US" dirty="0"/>
              <a:t>What’s missing?  How could we make this better and more useful</a:t>
            </a:r>
            <a:r>
              <a:rPr lang="en-US" dirty="0" smtClean="0"/>
              <a:t>?</a:t>
            </a:r>
          </a:p>
          <a:p>
            <a:r>
              <a:rPr lang="en-US" sz="2000" dirty="0" smtClean="0"/>
              <a:t>Find a way to capture more of the qualitative info</a:t>
            </a:r>
          </a:p>
          <a:p>
            <a:r>
              <a:rPr lang="en-US" sz="2000" dirty="0" smtClean="0"/>
              <a:t>Use more inclusive language</a:t>
            </a:r>
          </a:p>
          <a:p>
            <a:r>
              <a:rPr lang="en-US" sz="2000" dirty="0" smtClean="0"/>
              <a:t>Often multiple auxiliary entrances</a:t>
            </a:r>
          </a:p>
          <a:p>
            <a:r>
              <a:rPr lang="en-US" sz="2000" dirty="0" smtClean="0"/>
              <a:t>Use more examples and photos of infrastructure</a:t>
            </a:r>
          </a:p>
          <a:p>
            <a:r>
              <a:rPr lang="en-US" sz="2000" dirty="0" smtClean="0"/>
              <a:t>Missing questions about parking-Is the parking lot present, safe, and visible? How are drivers interacting with people on foot, bike?</a:t>
            </a:r>
          </a:p>
          <a:p>
            <a:r>
              <a:rPr lang="en-US" sz="2000" dirty="0" smtClean="0"/>
              <a:t>A question about noise issues</a:t>
            </a:r>
          </a:p>
          <a:p>
            <a:r>
              <a:rPr lang="en-US" sz="2000" dirty="0" smtClean="0"/>
              <a:t>A question about cell phone service</a:t>
            </a:r>
          </a:p>
          <a:p>
            <a:r>
              <a:rPr lang="en-US" sz="2000" dirty="0" smtClean="0"/>
              <a:t>A mobile version of the checklist to use on a cellphone</a:t>
            </a:r>
          </a:p>
          <a:p>
            <a:endParaRPr lang="en-US" sz="2000" dirty="0" smtClean="0"/>
          </a:p>
          <a:p>
            <a:endParaRPr lang="en-US" sz="2000" dirty="0" smtClean="0"/>
          </a:p>
          <a:p>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17</a:t>
            </a:fld>
            <a:endParaRPr lang="en-US"/>
          </a:p>
        </p:txBody>
      </p:sp>
    </p:spTree>
    <p:extLst>
      <p:ext uri="{BB962C8B-B14F-4D97-AF65-F5344CB8AC3E}">
        <p14:creationId xmlns:p14="http://schemas.microsoft.com/office/powerpoint/2010/main" val="347582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Notes</a:t>
            </a:r>
          </a:p>
        </p:txBody>
      </p:sp>
      <p:sp>
        <p:nvSpPr>
          <p:cNvPr id="3" name="Content Placeholder 2"/>
          <p:cNvSpPr>
            <a:spLocks noGrp="1"/>
          </p:cNvSpPr>
          <p:nvPr>
            <p:ph idx="1"/>
          </p:nvPr>
        </p:nvSpPr>
        <p:spPr>
          <a:xfrm>
            <a:off x="762000" y="1295400"/>
            <a:ext cx="7772400" cy="4341813"/>
          </a:xfrm>
        </p:spPr>
        <p:txBody>
          <a:bodyPr/>
          <a:lstStyle/>
          <a:p>
            <a:pPr marL="0" indent="0">
              <a:buNone/>
            </a:pPr>
            <a:r>
              <a:rPr lang="en-US" dirty="0"/>
              <a:t>What possibilities exist for using this tool in your work</a:t>
            </a:r>
            <a:r>
              <a:rPr lang="en-US" dirty="0" smtClean="0"/>
              <a:t>?</a:t>
            </a:r>
          </a:p>
          <a:p>
            <a:r>
              <a:rPr lang="en-US" sz="2000" dirty="0" smtClean="0"/>
              <a:t>Work with children-they have good ideas and aren’t jaded</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18</a:t>
            </a:fld>
            <a:endParaRPr lang="en-US"/>
          </a:p>
        </p:txBody>
      </p:sp>
    </p:spTree>
    <p:extLst>
      <p:ext uri="{BB962C8B-B14F-4D97-AF65-F5344CB8AC3E}">
        <p14:creationId xmlns:p14="http://schemas.microsoft.com/office/powerpoint/2010/main" val="408824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dirty="0"/>
              <a:t>Contact Information </a:t>
            </a:r>
          </a:p>
        </p:txBody>
      </p:sp>
      <p:sp>
        <p:nvSpPr>
          <p:cNvPr id="4" name="Slide Number Placeholder 3"/>
          <p:cNvSpPr>
            <a:spLocks noGrp="1"/>
          </p:cNvSpPr>
          <p:nvPr>
            <p:ph type="sldNum" sz="quarter" idx="10"/>
          </p:nvPr>
        </p:nvSpPr>
        <p:spPr/>
        <p:txBody>
          <a:bodyPr/>
          <a:lstStyle/>
          <a:p>
            <a:fld id="{B6D951EE-D457-4674-B803-3A9C6644C33D}" type="slidenum">
              <a:rPr lang="en-US"/>
              <a:pPr/>
              <a:t>19</a:t>
            </a:fld>
            <a:endParaRPr lang="en-US"/>
          </a:p>
        </p:txBody>
      </p:sp>
      <p:sp>
        <p:nvSpPr>
          <p:cNvPr id="6" name="Rectangle 3"/>
          <p:cNvSpPr txBox="1">
            <a:spLocks noChangeArrowheads="1"/>
          </p:cNvSpPr>
          <p:nvPr/>
        </p:nvSpPr>
        <p:spPr bwMode="auto">
          <a:xfrm>
            <a:off x="770263" y="1463407"/>
            <a:ext cx="3429000" cy="396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68275" indent="-168275" algn="l" rtl="0" eaLnBrk="1" fontAlgn="base" hangingPunct="1">
              <a:spcBef>
                <a:spcPct val="20000"/>
              </a:spcBef>
              <a:spcAft>
                <a:spcPct val="0"/>
              </a:spcAft>
              <a:buChar char="•"/>
              <a:defRPr sz="2400">
                <a:solidFill>
                  <a:srgbClr val="6D6966"/>
                </a:solidFill>
                <a:latin typeface="+mn-lt"/>
                <a:ea typeface="+mn-ea"/>
                <a:cs typeface="+mn-cs"/>
              </a:defRPr>
            </a:lvl1pPr>
            <a:lvl2pPr marL="573088" indent="-228600" algn="l" rtl="0" eaLnBrk="1" fontAlgn="base" hangingPunct="1">
              <a:spcBef>
                <a:spcPct val="20000"/>
              </a:spcBef>
              <a:spcAft>
                <a:spcPct val="0"/>
              </a:spcAft>
              <a:buChar char="–"/>
              <a:defRPr sz="2000">
                <a:solidFill>
                  <a:srgbClr val="6D6966"/>
                </a:solidFill>
                <a:latin typeface="Georgia" pitchFamily="18" charset="0"/>
              </a:defRPr>
            </a:lvl2pPr>
            <a:lvl3pPr marL="917575" indent="-176213" algn="l" rtl="0" eaLnBrk="1" fontAlgn="base" hangingPunct="1">
              <a:spcBef>
                <a:spcPct val="20000"/>
              </a:spcBef>
              <a:spcAft>
                <a:spcPct val="0"/>
              </a:spcAft>
              <a:buChar char="•"/>
              <a:defRPr sz="1600" i="1">
                <a:solidFill>
                  <a:srgbClr val="6D6966"/>
                </a:solidFill>
                <a:latin typeface="Georgia" pitchFamily="18" charset="0"/>
              </a:defRPr>
            </a:lvl3pPr>
            <a:lvl4pPr marL="1260475" indent="-114300" algn="l" rtl="0" eaLnBrk="1" fontAlgn="base" hangingPunct="1">
              <a:spcBef>
                <a:spcPct val="20000"/>
              </a:spcBef>
              <a:spcAft>
                <a:spcPct val="0"/>
              </a:spcAft>
              <a:defRPr sz="2000" i="1">
                <a:solidFill>
                  <a:srgbClr val="6D6966"/>
                </a:solidFill>
                <a:latin typeface="Georgia" pitchFamily="18" charset="0"/>
              </a:defRPr>
            </a:lvl4pPr>
            <a:lvl5pPr marL="2057400" indent="-228600" algn="l" rtl="0" eaLnBrk="1" fontAlgn="base" hangingPunct="1">
              <a:spcBef>
                <a:spcPct val="20000"/>
              </a:spcBef>
              <a:spcAft>
                <a:spcPct val="0"/>
              </a:spcAft>
              <a:defRPr sz="2000">
                <a:solidFill>
                  <a:srgbClr val="6D6966"/>
                </a:solidFill>
                <a:latin typeface="Georgia" pitchFamily="18" charset="0"/>
              </a:defRPr>
            </a:lvl5pPr>
            <a:lvl6pPr marL="2514600" indent="-228600" algn="l" rtl="0" eaLnBrk="1" fontAlgn="base" hangingPunct="1">
              <a:spcBef>
                <a:spcPct val="20000"/>
              </a:spcBef>
              <a:spcAft>
                <a:spcPct val="0"/>
              </a:spcAft>
              <a:defRPr sz="2000">
                <a:solidFill>
                  <a:srgbClr val="6D6966"/>
                </a:solidFill>
                <a:latin typeface="Georgia" pitchFamily="18" charset="0"/>
              </a:defRPr>
            </a:lvl6pPr>
            <a:lvl7pPr marL="2971800" indent="-228600" algn="l" rtl="0" eaLnBrk="1" fontAlgn="base" hangingPunct="1">
              <a:spcBef>
                <a:spcPct val="20000"/>
              </a:spcBef>
              <a:spcAft>
                <a:spcPct val="0"/>
              </a:spcAft>
              <a:defRPr sz="2000">
                <a:solidFill>
                  <a:srgbClr val="6D6966"/>
                </a:solidFill>
                <a:latin typeface="Georgia" pitchFamily="18" charset="0"/>
              </a:defRPr>
            </a:lvl7pPr>
            <a:lvl8pPr marL="3429000" indent="-228600" algn="l" rtl="0" eaLnBrk="1" fontAlgn="base" hangingPunct="1">
              <a:spcBef>
                <a:spcPct val="20000"/>
              </a:spcBef>
              <a:spcAft>
                <a:spcPct val="0"/>
              </a:spcAft>
              <a:defRPr sz="2000">
                <a:solidFill>
                  <a:srgbClr val="6D6966"/>
                </a:solidFill>
                <a:latin typeface="Georgia" pitchFamily="18" charset="0"/>
              </a:defRPr>
            </a:lvl8pPr>
            <a:lvl9pPr marL="3886200" indent="-228600" algn="l" rtl="0" eaLnBrk="1" fontAlgn="base" hangingPunct="1">
              <a:spcBef>
                <a:spcPct val="20000"/>
              </a:spcBef>
              <a:spcAft>
                <a:spcPct val="0"/>
              </a:spcAft>
              <a:defRPr sz="2000">
                <a:solidFill>
                  <a:srgbClr val="6D6966"/>
                </a:solidFill>
                <a:latin typeface="Georgia" pitchFamily="18" charset="0"/>
              </a:defRPr>
            </a:lvl9pPr>
          </a:lstStyle>
          <a:p>
            <a:pPr>
              <a:buFontTx/>
              <a:buNone/>
            </a:pPr>
            <a:r>
              <a:rPr lang="en-US" sz="2800" b="1" dirty="0" smtClean="0"/>
              <a:t>Jim Merrell</a:t>
            </a:r>
          </a:p>
          <a:p>
            <a:pPr>
              <a:buFontTx/>
              <a:buNone/>
            </a:pPr>
            <a:r>
              <a:rPr lang="en-US" sz="2000" i="1" dirty="0" smtClean="0">
                <a:latin typeface="Georgia" pitchFamily="18" charset="0"/>
              </a:rPr>
              <a:t>Campaign Director</a:t>
            </a:r>
          </a:p>
          <a:p>
            <a:pPr>
              <a:buFontTx/>
              <a:buNone/>
            </a:pPr>
            <a:r>
              <a:rPr lang="en-US" sz="2000" dirty="0" smtClean="0">
                <a:latin typeface="Georgia" pitchFamily="18" charset="0"/>
              </a:rPr>
              <a:t>9 West Hubbard Street</a:t>
            </a:r>
          </a:p>
          <a:p>
            <a:pPr>
              <a:buFontTx/>
              <a:buNone/>
            </a:pPr>
            <a:r>
              <a:rPr lang="en-US" sz="2000" dirty="0" smtClean="0">
                <a:latin typeface="Georgia" pitchFamily="18" charset="0"/>
              </a:rPr>
              <a:t>Suite 402</a:t>
            </a:r>
          </a:p>
          <a:p>
            <a:pPr>
              <a:buFontTx/>
              <a:buNone/>
            </a:pPr>
            <a:r>
              <a:rPr lang="en-US" sz="2000" dirty="0" smtClean="0">
                <a:latin typeface="Georgia" pitchFamily="18" charset="0"/>
              </a:rPr>
              <a:t>Chicago, IL 60654-6545</a:t>
            </a:r>
          </a:p>
          <a:p>
            <a:pPr>
              <a:buFontTx/>
              <a:buNone/>
            </a:pPr>
            <a:r>
              <a:rPr lang="en-US" sz="1400" b="1" dirty="0" smtClean="0"/>
              <a:t>T</a:t>
            </a:r>
            <a:r>
              <a:rPr lang="en-US" sz="2000" dirty="0" smtClean="0">
                <a:latin typeface="Georgia" pitchFamily="18" charset="0"/>
              </a:rPr>
              <a:t> 312.427.3325  </a:t>
            </a:r>
            <a:r>
              <a:rPr lang="en-US" sz="1400" b="1" dirty="0" smtClean="0"/>
              <a:t>X 236</a:t>
            </a:r>
            <a:endParaRPr lang="en-US" sz="2000" dirty="0" smtClean="0">
              <a:latin typeface="Georgia" pitchFamily="18" charset="0"/>
            </a:endParaRPr>
          </a:p>
          <a:p>
            <a:pPr>
              <a:buFontTx/>
              <a:buNone/>
            </a:pPr>
            <a:r>
              <a:rPr lang="en-US" sz="1400" b="1" dirty="0" smtClean="0"/>
              <a:t>F</a:t>
            </a:r>
            <a:r>
              <a:rPr lang="en-US" sz="2000" dirty="0" smtClean="0">
                <a:latin typeface="Georgia" pitchFamily="18" charset="0"/>
              </a:rPr>
              <a:t> 312.427.4907</a:t>
            </a:r>
          </a:p>
          <a:p>
            <a:pPr>
              <a:buFontTx/>
              <a:buNone/>
            </a:pPr>
            <a:r>
              <a:rPr lang="en-US" sz="2000" dirty="0" smtClean="0">
                <a:latin typeface="Georgia" pitchFamily="18" charset="0"/>
              </a:rPr>
              <a:t>jim@activetrans.org</a:t>
            </a:r>
            <a:endParaRPr lang="en-US" sz="2000" i="1" dirty="0">
              <a:latin typeface="Georgia"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 Overview</a:t>
            </a:r>
            <a:endParaRPr lang="en-US" dirty="0"/>
          </a:p>
        </p:txBody>
      </p:sp>
      <p:sp>
        <p:nvSpPr>
          <p:cNvPr id="4" name="Content Placeholder 3"/>
          <p:cNvSpPr>
            <a:spLocks noGrp="1"/>
          </p:cNvSpPr>
          <p:nvPr>
            <p:ph idx="1"/>
          </p:nvPr>
        </p:nvSpPr>
        <p:spPr/>
        <p:txBody>
          <a:bodyPr/>
          <a:lstStyle/>
          <a:p>
            <a:r>
              <a:rPr lang="en-US" dirty="0" smtClean="0"/>
              <a:t>Introduction to Complete Stations</a:t>
            </a:r>
          </a:p>
          <a:p>
            <a:r>
              <a:rPr lang="en-US" dirty="0" smtClean="0"/>
              <a:t>Activity: Is this station complete?</a:t>
            </a:r>
          </a:p>
          <a:p>
            <a:r>
              <a:rPr lang="en-US" dirty="0" smtClean="0"/>
              <a:t>Discussion</a:t>
            </a:r>
            <a:endParaRPr lang="en-US" dirty="0"/>
          </a:p>
        </p:txBody>
      </p:sp>
      <p:sp>
        <p:nvSpPr>
          <p:cNvPr id="2" name="Slide Number Placeholder 1"/>
          <p:cNvSpPr>
            <a:spLocks noGrp="1"/>
          </p:cNvSpPr>
          <p:nvPr>
            <p:ph type="sldNum" sz="quarter" idx="10"/>
          </p:nvPr>
        </p:nvSpPr>
        <p:spPr/>
        <p:txBody>
          <a:bodyPr/>
          <a:lstStyle/>
          <a:p>
            <a:fld id="{57E02989-9B47-4C4D-8A32-48F1C0A5B0A3}" type="slidenum">
              <a:rPr lang="en-US" smtClean="0"/>
              <a:pPr/>
              <a:t>2</a:t>
            </a:fld>
            <a:endParaRPr lang="en-US"/>
          </a:p>
        </p:txBody>
      </p:sp>
    </p:spTree>
    <p:extLst>
      <p:ext uri="{BB962C8B-B14F-4D97-AF65-F5344CB8AC3E}">
        <p14:creationId xmlns:p14="http://schemas.microsoft.com/office/powerpoint/2010/main" val="74764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905000"/>
            <a:ext cx="8229600" cy="2514600"/>
          </a:xfrm>
        </p:spPr>
        <p:txBody>
          <a:bodyPr>
            <a:normAutofit lnSpcReduction="10000"/>
          </a:bodyPr>
          <a:lstStyle/>
          <a:p>
            <a:pPr marL="0" indent="0">
              <a:buNone/>
            </a:pPr>
            <a:r>
              <a:rPr lang="en-US" sz="2800" dirty="0">
                <a:solidFill>
                  <a:srgbClr val="6D6966"/>
                </a:solidFill>
              </a:rPr>
              <a:t>We envision the region with</a:t>
            </a:r>
            <a:r>
              <a:rPr lang="en-US" sz="2800" dirty="0">
                <a:solidFill>
                  <a:srgbClr val="54534A"/>
                </a:solidFill>
              </a:rPr>
              <a:t> </a:t>
            </a:r>
            <a:r>
              <a:rPr lang="en-US" sz="4400" b="1" dirty="0">
                <a:solidFill>
                  <a:srgbClr val="6BA634"/>
                </a:solidFill>
              </a:rPr>
              <a:t>half as many crashes</a:t>
            </a:r>
            <a:r>
              <a:rPr lang="en-US" sz="2800" b="1" dirty="0"/>
              <a:t> </a:t>
            </a:r>
            <a:r>
              <a:rPr lang="en-US" sz="2800" dirty="0">
                <a:solidFill>
                  <a:srgbClr val="6D6966"/>
                </a:solidFill>
              </a:rPr>
              <a:t>and where</a:t>
            </a:r>
            <a:r>
              <a:rPr lang="en-US" sz="2800" dirty="0"/>
              <a:t> </a:t>
            </a:r>
            <a:r>
              <a:rPr lang="en-US" sz="4400" b="1" dirty="0">
                <a:solidFill>
                  <a:srgbClr val="6BA634"/>
                </a:solidFill>
              </a:rPr>
              <a:t>half of all trips </a:t>
            </a:r>
            <a:r>
              <a:rPr lang="en-US" sz="2800" dirty="0">
                <a:solidFill>
                  <a:srgbClr val="6D6966"/>
                </a:solidFill>
              </a:rPr>
              <a:t>are made by</a:t>
            </a:r>
            <a:r>
              <a:rPr lang="en-US" sz="2800" dirty="0">
                <a:solidFill>
                  <a:srgbClr val="54534A"/>
                </a:solidFill>
              </a:rPr>
              <a:t> </a:t>
            </a:r>
            <a:r>
              <a:rPr lang="en-US" sz="4400" b="1" dirty="0">
                <a:solidFill>
                  <a:srgbClr val="6BA634"/>
                </a:solidFill>
              </a:rPr>
              <a:t>walking, biking and transit</a:t>
            </a:r>
            <a:r>
              <a:rPr lang="en-US" sz="2800" dirty="0">
                <a:solidFill>
                  <a:srgbClr val="54534A"/>
                </a:solidFill>
              </a:rPr>
              <a:t>.</a:t>
            </a:r>
          </a:p>
        </p:txBody>
      </p:sp>
      <p:pic>
        <p:nvPicPr>
          <p:cNvPr id="3074" name="Picture 2" descr="http://www.activetrans.org/sites/default/files/ABOUT%20US%20hea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3025"/>
            <a:ext cx="9144000" cy="217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23666"/>
      </p:ext>
    </p:extLst>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thruBlk="1"/>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Complete Stations?</a:t>
            </a:r>
            <a:endParaRPr lang="en-US" dirty="0"/>
          </a:p>
        </p:txBody>
      </p:sp>
      <p:sp>
        <p:nvSpPr>
          <p:cNvPr id="3" name="Content Placeholder 2"/>
          <p:cNvSpPr>
            <a:spLocks noGrp="1"/>
          </p:cNvSpPr>
          <p:nvPr>
            <p:ph idx="1"/>
          </p:nvPr>
        </p:nvSpPr>
        <p:spPr/>
        <p:txBody>
          <a:bodyPr/>
          <a:lstStyle/>
          <a:p>
            <a:r>
              <a:rPr lang="en-US" dirty="0" smtClean="0"/>
              <a:t>Easy to access using any mode of transportation</a:t>
            </a:r>
          </a:p>
          <a:p>
            <a:r>
              <a:rPr lang="en-US" dirty="0" smtClean="0"/>
              <a:t>Encourage </a:t>
            </a:r>
            <a:r>
              <a:rPr lang="en-US" dirty="0"/>
              <a:t>healthy, cost efficient travel </a:t>
            </a:r>
            <a:r>
              <a:rPr lang="en-US" dirty="0" smtClean="0"/>
              <a:t>habits  </a:t>
            </a:r>
            <a:endParaRPr lang="en-US" dirty="0"/>
          </a:p>
          <a:p>
            <a:pPr lvl="0"/>
            <a:r>
              <a:rPr lang="en-US" dirty="0" smtClean="0"/>
              <a:t>Fulfills </a:t>
            </a:r>
            <a:r>
              <a:rPr lang="en-US" dirty="0"/>
              <a:t>all the needs of transit </a:t>
            </a:r>
            <a:r>
              <a:rPr lang="en-US" dirty="0" smtClean="0"/>
              <a:t>riders</a:t>
            </a:r>
          </a:p>
          <a:p>
            <a:pPr lvl="0"/>
            <a:r>
              <a:rPr lang="en-US" dirty="0" smtClean="0"/>
              <a:t>Makes </a:t>
            </a:r>
            <a:r>
              <a:rPr lang="en-US" dirty="0"/>
              <a:t>taking the train an easy </a:t>
            </a:r>
            <a:r>
              <a:rPr lang="en-US" dirty="0" smtClean="0"/>
              <a:t>choice</a:t>
            </a:r>
          </a:p>
        </p:txBody>
      </p:sp>
      <p:sp>
        <p:nvSpPr>
          <p:cNvPr id="4" name="Slide Number Placeholder 3"/>
          <p:cNvSpPr>
            <a:spLocks noGrp="1"/>
          </p:cNvSpPr>
          <p:nvPr>
            <p:ph type="sldNum" sz="quarter" idx="10"/>
          </p:nvPr>
        </p:nvSpPr>
        <p:spPr/>
        <p:txBody>
          <a:bodyPr/>
          <a:lstStyle/>
          <a:p>
            <a:fld id="{499CCD54-1CB2-4BF0-BE07-0A51FD81C1DB}" type="slidenum">
              <a:rPr lang="en-US" smtClean="0"/>
              <a:pPr/>
              <a:t>4</a:t>
            </a:fld>
            <a:endParaRPr lang="en-US"/>
          </a:p>
        </p:txBody>
      </p:sp>
    </p:spTree>
    <p:extLst>
      <p:ext uri="{BB962C8B-B14F-4D97-AF65-F5344CB8AC3E}">
        <p14:creationId xmlns:p14="http://schemas.microsoft.com/office/powerpoint/2010/main" val="3486285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Complete Stations Assessments?</a:t>
            </a:r>
            <a:endParaRPr lang="en-US" dirty="0"/>
          </a:p>
        </p:txBody>
      </p:sp>
      <p:sp>
        <p:nvSpPr>
          <p:cNvPr id="3" name="Content Placeholder 2"/>
          <p:cNvSpPr>
            <a:spLocks noGrp="1"/>
          </p:cNvSpPr>
          <p:nvPr>
            <p:ph idx="1"/>
          </p:nvPr>
        </p:nvSpPr>
        <p:spPr/>
        <p:txBody>
          <a:bodyPr/>
          <a:lstStyle/>
          <a:p>
            <a:r>
              <a:rPr lang="en-US" dirty="0"/>
              <a:t>The Complete Stations Assessment is designed for community groups to use without any professional help, and is applicable for any train station in the Chicago region. </a:t>
            </a:r>
            <a:r>
              <a:rPr lang="en-US" dirty="0" smtClean="0"/>
              <a:t/>
            </a:r>
            <a:br>
              <a:rPr lang="en-US" dirty="0" smtClean="0"/>
            </a:br>
            <a:endParaRPr lang="en-US" dirty="0" smtClean="0"/>
          </a:p>
          <a:p>
            <a:r>
              <a:rPr lang="en-US" dirty="0" smtClean="0"/>
              <a:t>Goal: Translate community need into useful and actionable data for decision makers and professionals.</a:t>
            </a:r>
          </a:p>
          <a:p>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5</a:t>
            </a:fld>
            <a:endParaRPr lang="en-US"/>
          </a:p>
        </p:txBody>
      </p:sp>
    </p:spTree>
    <p:extLst>
      <p:ext uri="{BB962C8B-B14F-4D97-AF65-F5344CB8AC3E}">
        <p14:creationId xmlns:p14="http://schemas.microsoft.com/office/powerpoint/2010/main" val="1253019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Stations version 1.0</a:t>
            </a:r>
            <a:endParaRPr lang="en-US" dirty="0"/>
          </a:p>
        </p:txBody>
      </p:sp>
      <p:sp>
        <p:nvSpPr>
          <p:cNvPr id="5" name="Content Placeholder 4"/>
          <p:cNvSpPr>
            <a:spLocks noGrp="1"/>
          </p:cNvSpPr>
          <p:nvPr>
            <p:ph sz="half" idx="1"/>
          </p:nvPr>
        </p:nvSpPr>
        <p:spPr/>
        <p:txBody>
          <a:bodyPr/>
          <a:lstStyle/>
          <a:p>
            <a:r>
              <a:rPr lang="en-US" sz="2000" dirty="0" smtClean="0"/>
              <a:t>Development and testing phase</a:t>
            </a:r>
            <a:endParaRPr lang="en-US" sz="2000" dirty="0"/>
          </a:p>
          <a:p>
            <a:r>
              <a:rPr lang="en-US" sz="2000" dirty="0" smtClean="0"/>
              <a:t>Kane County</a:t>
            </a:r>
          </a:p>
          <a:p>
            <a:r>
              <a:rPr lang="en-US" sz="2000" dirty="0"/>
              <a:t>Six Metra </a:t>
            </a:r>
            <a:r>
              <a:rPr lang="en-US" sz="2000" dirty="0" smtClean="0"/>
              <a:t>Stations</a:t>
            </a:r>
          </a:p>
          <a:p>
            <a:pPr lvl="1"/>
            <a:r>
              <a:rPr lang="en-US" sz="1800" dirty="0" smtClean="0"/>
              <a:t>Aurora</a:t>
            </a:r>
          </a:p>
          <a:p>
            <a:pPr lvl="1"/>
            <a:r>
              <a:rPr lang="en-US" sz="1800" dirty="0" smtClean="0"/>
              <a:t>Geneva</a:t>
            </a:r>
          </a:p>
          <a:p>
            <a:pPr lvl="1"/>
            <a:r>
              <a:rPr lang="en-US" sz="1800" dirty="0" smtClean="0"/>
              <a:t>La Fox</a:t>
            </a:r>
          </a:p>
          <a:p>
            <a:pPr lvl="1"/>
            <a:r>
              <a:rPr lang="en-US" sz="1800" dirty="0" smtClean="0"/>
              <a:t>Elburn</a:t>
            </a:r>
          </a:p>
          <a:p>
            <a:pPr lvl="1"/>
            <a:r>
              <a:rPr lang="en-US" sz="1800" dirty="0" smtClean="0"/>
              <a:t>National Street (Elgin)</a:t>
            </a:r>
          </a:p>
          <a:p>
            <a:pPr lvl="1"/>
            <a:r>
              <a:rPr lang="en-US" sz="1800" dirty="0" smtClean="0"/>
              <a:t>Elgin</a:t>
            </a:r>
          </a:p>
          <a:p>
            <a:pPr lvl="1"/>
            <a:r>
              <a:rPr lang="en-US" sz="1800" dirty="0" smtClean="0"/>
              <a:t>Big </a:t>
            </a:r>
            <a:r>
              <a:rPr lang="en-US" sz="1800" dirty="0"/>
              <a:t>T</a:t>
            </a:r>
            <a:r>
              <a:rPr lang="en-US" sz="1800" dirty="0" smtClean="0"/>
              <a:t>imber (Elgin)</a:t>
            </a:r>
            <a:endParaRPr lang="en-US" sz="1800" dirty="0"/>
          </a:p>
          <a:p>
            <a:endParaRPr lang="en-US" sz="2000" dirty="0"/>
          </a:p>
        </p:txBody>
      </p:sp>
      <p:pic>
        <p:nvPicPr>
          <p:cNvPr id="7" name="Content Placeholder 6" descr="Kane County Complete Stations Report_July2013.pdf - Adobe Acrobat Pro"/>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6307" t="9584" r="4578" b="1934"/>
          <a:stretch/>
        </p:blipFill>
        <p:spPr>
          <a:xfrm>
            <a:off x="4724400" y="1332617"/>
            <a:ext cx="3352800" cy="4422224"/>
          </a:xfrm>
          <a:effectLst>
            <a:outerShdw blurRad="50800" dist="38100" dir="5400000" algn="t" rotWithShape="0">
              <a:prstClr val="black">
                <a:alpha val="40000"/>
              </a:prstClr>
            </a:outerShdw>
          </a:effectLst>
        </p:spPr>
      </p:pic>
      <p:sp>
        <p:nvSpPr>
          <p:cNvPr id="4" name="Slide Number Placeholder 3"/>
          <p:cNvSpPr>
            <a:spLocks noGrp="1"/>
          </p:cNvSpPr>
          <p:nvPr>
            <p:ph type="sldNum" sz="quarter" idx="10"/>
          </p:nvPr>
        </p:nvSpPr>
        <p:spPr/>
        <p:txBody>
          <a:bodyPr/>
          <a:lstStyle/>
          <a:p>
            <a:fld id="{499CCD54-1CB2-4BF0-BE07-0A51FD81C1DB}" type="slidenum">
              <a:rPr lang="en-US" smtClean="0"/>
              <a:pPr/>
              <a:t>6</a:t>
            </a:fld>
            <a:endParaRPr lang="en-US"/>
          </a:p>
        </p:txBody>
      </p:sp>
    </p:spTree>
    <p:extLst>
      <p:ext uri="{BB962C8B-B14F-4D97-AF65-F5344CB8AC3E}">
        <p14:creationId xmlns:p14="http://schemas.microsoft.com/office/powerpoint/2010/main" val="2109764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Stations version 1.0</a:t>
            </a:r>
            <a:endParaRPr lang="en-US" dirty="0"/>
          </a:p>
        </p:txBody>
      </p:sp>
      <p:pic>
        <p:nvPicPr>
          <p:cNvPr id="9" name="Content Placeholder 8" descr="Kane County Complete Stations Report_July2013.pdf - Adobe Acrobat Pro"/>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164" t="44445" r="7267" b="18126"/>
          <a:stretch/>
        </p:blipFill>
        <p:spPr>
          <a:xfrm>
            <a:off x="685800" y="1219200"/>
            <a:ext cx="7391400" cy="4561387"/>
          </a:xfrm>
        </p:spPr>
      </p:pic>
      <p:sp>
        <p:nvSpPr>
          <p:cNvPr id="4" name="Slide Number Placeholder 3"/>
          <p:cNvSpPr>
            <a:spLocks noGrp="1"/>
          </p:cNvSpPr>
          <p:nvPr>
            <p:ph type="sldNum" sz="quarter" idx="10"/>
          </p:nvPr>
        </p:nvSpPr>
        <p:spPr/>
        <p:txBody>
          <a:bodyPr/>
          <a:lstStyle/>
          <a:p>
            <a:fld id="{499CCD54-1CB2-4BF0-BE07-0A51FD81C1DB}" type="slidenum">
              <a:rPr lang="en-US" smtClean="0"/>
              <a:pPr/>
              <a:t>7</a:t>
            </a:fld>
            <a:endParaRPr lang="en-US"/>
          </a:p>
        </p:txBody>
      </p:sp>
    </p:spTree>
    <p:extLst>
      <p:ext uri="{BB962C8B-B14F-4D97-AF65-F5344CB8AC3E}">
        <p14:creationId xmlns:p14="http://schemas.microsoft.com/office/powerpoint/2010/main" val="173918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Stations version 1.0</a:t>
            </a:r>
            <a:endParaRPr lang="en-US" dirty="0"/>
          </a:p>
        </p:txBody>
      </p:sp>
      <p:sp>
        <p:nvSpPr>
          <p:cNvPr id="6" name="Content Placeholder 5"/>
          <p:cNvSpPr>
            <a:spLocks noGrp="1"/>
          </p:cNvSpPr>
          <p:nvPr>
            <p:ph idx="1"/>
          </p:nvPr>
        </p:nvSpPr>
        <p:spPr/>
        <p:txBody>
          <a:bodyPr/>
          <a:lstStyle/>
          <a:p>
            <a:r>
              <a:rPr lang="en-US" dirty="0" smtClean="0"/>
              <a:t>Useful technical analysis tool</a:t>
            </a:r>
          </a:p>
          <a:p>
            <a:r>
              <a:rPr lang="en-US" dirty="0" smtClean="0"/>
              <a:t>Engaged municipal staff in discussions</a:t>
            </a:r>
          </a:p>
          <a:p>
            <a:r>
              <a:rPr lang="en-US" dirty="0" smtClean="0"/>
              <a:t>Low cost and high cost improvements identified improvements identified </a:t>
            </a:r>
          </a:p>
          <a:p>
            <a:r>
              <a:rPr lang="en-US" dirty="0" smtClean="0"/>
              <a:t>Limited implementation </a:t>
            </a:r>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8</a:t>
            </a:fld>
            <a:endParaRPr lang="en-US"/>
          </a:p>
        </p:txBody>
      </p:sp>
    </p:spTree>
    <p:extLst>
      <p:ext uri="{BB962C8B-B14F-4D97-AF65-F5344CB8AC3E}">
        <p14:creationId xmlns:p14="http://schemas.microsoft.com/office/powerpoint/2010/main" val="2632063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Stations version 2.0</a:t>
            </a:r>
            <a:endParaRPr lang="en-US" dirty="0"/>
          </a:p>
        </p:txBody>
      </p:sp>
      <p:sp>
        <p:nvSpPr>
          <p:cNvPr id="5" name="Content Placeholder 4"/>
          <p:cNvSpPr>
            <a:spLocks noGrp="1"/>
          </p:cNvSpPr>
          <p:nvPr>
            <p:ph sz="half" idx="1"/>
          </p:nvPr>
        </p:nvSpPr>
        <p:spPr/>
        <p:txBody>
          <a:bodyPr/>
          <a:lstStyle/>
          <a:p>
            <a:r>
              <a:rPr lang="en-US" dirty="0" smtClean="0"/>
              <a:t>Community based initiative</a:t>
            </a:r>
          </a:p>
          <a:p>
            <a:r>
              <a:rPr lang="en-US" dirty="0" smtClean="0"/>
              <a:t>Simplified assessment tool</a:t>
            </a:r>
          </a:p>
          <a:p>
            <a:endParaRPr lang="en-US" dirty="0"/>
          </a:p>
        </p:txBody>
      </p:sp>
      <p:sp>
        <p:nvSpPr>
          <p:cNvPr id="4" name="Slide Number Placeholder 3"/>
          <p:cNvSpPr>
            <a:spLocks noGrp="1"/>
          </p:cNvSpPr>
          <p:nvPr>
            <p:ph type="sldNum" sz="quarter" idx="10"/>
          </p:nvPr>
        </p:nvSpPr>
        <p:spPr/>
        <p:txBody>
          <a:bodyPr/>
          <a:lstStyle/>
          <a:p>
            <a:fld id="{499CCD54-1CB2-4BF0-BE07-0A51FD81C1DB}" type="slidenum">
              <a:rPr lang="en-US" smtClean="0"/>
              <a:pPr/>
              <a:t>9</a:t>
            </a:fld>
            <a:endParaRPr lang="en-US"/>
          </a:p>
        </p:txBody>
      </p:sp>
      <p:pic>
        <p:nvPicPr>
          <p:cNvPr id="1027" name="Picture 3" descr="M:\General Advocacy &amp; Legislation\Local and Regional Advocacy\Transit\Issues &amp; Action Alerts\Complete Stations\Gary Metro Center\Gary Pics\gary lolla 219.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309343"/>
            <a:ext cx="3810000" cy="2845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256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TASKPANEKEY" val="c9ec3519-876c-43da-a2f4-77c787b3a91c"/>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0"/>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0"/>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pt template">
  <a:themeElements>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6961</TotalTime>
  <Words>883</Words>
  <Application>Microsoft Office PowerPoint</Application>
  <PresentationFormat>On-screen Show (4:3)</PresentationFormat>
  <Paragraphs>153</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ppt template</vt:lpstr>
      <vt:lpstr>Complete Stations  </vt:lpstr>
      <vt:lpstr>Presentation Overview</vt:lpstr>
      <vt:lpstr>PowerPoint Presentation</vt:lpstr>
      <vt:lpstr>What are Complete Stations?</vt:lpstr>
      <vt:lpstr>What are Complete Stations Assessments?</vt:lpstr>
      <vt:lpstr>Complete Stations version 1.0</vt:lpstr>
      <vt:lpstr>Complete Stations version 1.0</vt:lpstr>
      <vt:lpstr>Complete Stations version 1.0</vt:lpstr>
      <vt:lpstr>Complete Stations version 2.0</vt:lpstr>
      <vt:lpstr>Complete Stations version 2.0</vt:lpstr>
      <vt:lpstr>Complete Stations version 2.0</vt:lpstr>
      <vt:lpstr>Complete Stations version 2.0</vt:lpstr>
      <vt:lpstr>Complete Stations version 2.0</vt:lpstr>
      <vt:lpstr>Activity: Try the Complete Stations Assessment</vt:lpstr>
      <vt:lpstr>Discussion</vt:lpstr>
      <vt:lpstr>Discussion Notes</vt:lpstr>
      <vt:lpstr>Discussion Notes</vt:lpstr>
      <vt:lpstr>Discussion Notes</vt:lpstr>
      <vt:lpstr>Contact Information </vt:lpstr>
    </vt:vector>
  </TitlesOfParts>
  <Company>ActiveTrans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dc:title>
  <dc:creator>Amanda Woodall</dc:creator>
  <cp:lastModifiedBy>cmap</cp:lastModifiedBy>
  <cp:revision>338</cp:revision>
  <cp:lastPrinted>2013-11-20T22:15:41Z</cp:lastPrinted>
  <dcterms:created xsi:type="dcterms:W3CDTF">2012-04-17T23:16:31Z</dcterms:created>
  <dcterms:modified xsi:type="dcterms:W3CDTF">2014-06-06T20:52:45Z</dcterms:modified>
</cp:coreProperties>
</file>